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9" r:id="rId3"/>
    <p:sldId id="268" r:id="rId4"/>
    <p:sldId id="269" r:id="rId5"/>
    <p:sldId id="270" r:id="rId6"/>
    <p:sldId id="275" r:id="rId7"/>
    <p:sldId id="274" r:id="rId8"/>
    <p:sldId id="273" r:id="rId9"/>
    <p:sldId id="272" r:id="rId10"/>
    <p:sldId id="271" r:id="rId11"/>
    <p:sldId id="277" r:id="rId12"/>
    <p:sldId id="278" r:id="rId13"/>
    <p:sldId id="280" r:id="rId14"/>
    <p:sldId id="279" r:id="rId15"/>
    <p:sldId id="267" r:id="rId16"/>
    <p:sldId id="281" r:id="rId17"/>
    <p:sldId id="265"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363"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D38C8346-2760-413C-B9E1-0A2D14CCCE90}" type="datetimeFigureOut">
              <a:rPr lang="en-US" smtClean="0"/>
              <a:t>3/20/2017</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F6AD6955-734C-41C6-BCA0-10D316FF07D8}" type="slidenum">
              <a:rPr lang="en-US" smtClean="0"/>
              <a:t>‹#›</a:t>
            </a:fld>
            <a:endParaRPr lang="en-US" dirty="0"/>
          </a:p>
        </p:txBody>
      </p:sp>
    </p:spTree>
    <p:extLst>
      <p:ext uri="{BB962C8B-B14F-4D97-AF65-F5344CB8AC3E}">
        <p14:creationId xmlns:p14="http://schemas.microsoft.com/office/powerpoint/2010/main" val="1390738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AD6955-734C-41C6-BCA0-10D316FF07D8}" type="slidenum">
              <a:rPr lang="en-US" smtClean="0"/>
              <a:t>1</a:t>
            </a:fld>
            <a:endParaRPr lang="en-US" dirty="0"/>
          </a:p>
        </p:txBody>
      </p:sp>
    </p:spTree>
    <p:extLst>
      <p:ext uri="{BB962C8B-B14F-4D97-AF65-F5344CB8AC3E}">
        <p14:creationId xmlns:p14="http://schemas.microsoft.com/office/powerpoint/2010/main" val="3055981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B45950B-4EDC-4601-A167-FF7FEF0B4A62}" type="datetime1">
              <a:rPr lang="en-US" smtClean="0"/>
              <a:t>3/20/2017</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E8452C-6788-41FF-907E-64A07792A7A5}"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r>
              <a:rPr lang="en-US" dirty="0"/>
              <a:t>Scott Legal Services, P.C., Ian E. Scott</a:t>
            </a: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93AC34-D2C2-488A-B4D0-0CDFE3B7D882}" type="datetime1">
              <a:rPr lang="en-US" smtClean="0"/>
              <a:t>3/20/2017</a:t>
            </a:fld>
            <a:endParaRPr lang="en-US" dirty="0"/>
          </a:p>
        </p:txBody>
      </p:sp>
      <p:sp>
        <p:nvSpPr>
          <p:cNvPr id="5" name="Footer Placeholder 4"/>
          <p:cNvSpPr>
            <a:spLocks noGrp="1"/>
          </p:cNvSpPr>
          <p:nvPr>
            <p:ph type="ftr" sz="quarter" idx="11"/>
          </p:nvPr>
        </p:nvSpPr>
        <p:spPr/>
        <p:txBody>
          <a:bodyPr/>
          <a:lstStyle/>
          <a:p>
            <a:r>
              <a:rPr lang="en-US" dirty="0"/>
              <a:t>Scott Legal Services, P.C., Ian E. Scott</a:t>
            </a:r>
          </a:p>
        </p:txBody>
      </p:sp>
      <p:sp>
        <p:nvSpPr>
          <p:cNvPr id="6" name="Slide Number Placeholder 5"/>
          <p:cNvSpPr>
            <a:spLocks noGrp="1"/>
          </p:cNvSpPr>
          <p:nvPr>
            <p:ph type="sldNum" sz="quarter" idx="12"/>
          </p:nvPr>
        </p:nvSpPr>
        <p:spPr/>
        <p:txBody>
          <a:bodyPr/>
          <a:lstStyle/>
          <a:p>
            <a:fld id="{1DE8452C-6788-41FF-907E-64A07792A7A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1D84A0-5621-4915-9F47-2DBE0EEBC205}" type="datetime1">
              <a:rPr lang="en-US" smtClean="0"/>
              <a:t>3/20/2017</a:t>
            </a:fld>
            <a:endParaRPr lang="en-US" dirty="0"/>
          </a:p>
        </p:txBody>
      </p:sp>
      <p:sp>
        <p:nvSpPr>
          <p:cNvPr id="5" name="Footer Placeholder 4"/>
          <p:cNvSpPr>
            <a:spLocks noGrp="1"/>
          </p:cNvSpPr>
          <p:nvPr>
            <p:ph type="ftr" sz="quarter" idx="11"/>
          </p:nvPr>
        </p:nvSpPr>
        <p:spPr/>
        <p:txBody>
          <a:bodyPr/>
          <a:lstStyle/>
          <a:p>
            <a:r>
              <a:rPr lang="en-US" dirty="0"/>
              <a:t>Scott Legal Services, P.C., Ian E. Scott</a:t>
            </a: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E8452C-6788-41FF-907E-64A07792A7A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31C70F-CC6B-47DE-BDF5-FF2C417274A3}" type="datetime1">
              <a:rPr lang="en-US" smtClean="0"/>
              <a:t>3/20/2017</a:t>
            </a:fld>
            <a:endParaRPr lang="en-US" dirty="0"/>
          </a:p>
        </p:txBody>
      </p:sp>
      <p:sp>
        <p:nvSpPr>
          <p:cNvPr id="5" name="Footer Placeholder 4"/>
          <p:cNvSpPr>
            <a:spLocks noGrp="1"/>
          </p:cNvSpPr>
          <p:nvPr>
            <p:ph type="ftr" sz="quarter" idx="11"/>
          </p:nvPr>
        </p:nvSpPr>
        <p:spPr/>
        <p:txBody>
          <a:bodyPr/>
          <a:lstStyle/>
          <a:p>
            <a:r>
              <a:rPr lang="en-US" dirty="0"/>
              <a:t>Scott Legal Services, P.C., Ian E. Scott</a:t>
            </a:r>
          </a:p>
        </p:txBody>
      </p:sp>
      <p:sp>
        <p:nvSpPr>
          <p:cNvPr id="6" name="Slide Number Placeholder 5"/>
          <p:cNvSpPr>
            <a:spLocks noGrp="1"/>
          </p:cNvSpPr>
          <p:nvPr>
            <p:ph type="sldNum" sz="quarter" idx="12"/>
          </p:nvPr>
        </p:nvSpPr>
        <p:spPr/>
        <p:txBody>
          <a:bodyPr/>
          <a:lstStyle/>
          <a:p>
            <a:fld id="{1DE8452C-6788-41FF-907E-64A07792A7A5}"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38A33ED-7E00-4FAC-825C-16861330E85E}" type="datetime1">
              <a:rPr lang="en-US" smtClean="0"/>
              <a:t>3/20/2017</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E8452C-6788-41FF-907E-64A07792A7A5}"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US" dirty="0"/>
              <a:t>Scott Legal Services, P.C., Ian E. Scott</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A5E5B2-7D9D-46AF-B731-227CF759DBD8}" type="datetime1">
              <a:rPr lang="en-US" smtClean="0"/>
              <a:t>3/20/2017</a:t>
            </a:fld>
            <a:endParaRPr lang="en-US" dirty="0"/>
          </a:p>
        </p:txBody>
      </p:sp>
      <p:sp>
        <p:nvSpPr>
          <p:cNvPr id="6" name="Footer Placeholder 5"/>
          <p:cNvSpPr>
            <a:spLocks noGrp="1"/>
          </p:cNvSpPr>
          <p:nvPr>
            <p:ph type="ftr" sz="quarter" idx="11"/>
          </p:nvPr>
        </p:nvSpPr>
        <p:spPr/>
        <p:txBody>
          <a:bodyPr/>
          <a:lstStyle/>
          <a:p>
            <a:r>
              <a:rPr lang="en-US" dirty="0"/>
              <a:t>Scott Legal Services, P.C., Ian E. Scott</a:t>
            </a:r>
          </a:p>
        </p:txBody>
      </p:sp>
      <p:sp>
        <p:nvSpPr>
          <p:cNvPr id="7" name="Slide Number Placeholder 6"/>
          <p:cNvSpPr>
            <a:spLocks noGrp="1"/>
          </p:cNvSpPr>
          <p:nvPr>
            <p:ph type="sldNum" sz="quarter" idx="12"/>
          </p:nvPr>
        </p:nvSpPr>
        <p:spPr/>
        <p:txBody>
          <a:bodyPr/>
          <a:lstStyle/>
          <a:p>
            <a:fld id="{1DE8452C-6788-41FF-907E-64A07792A7A5}" type="slidenum">
              <a:rPr lang="en-US" smtClean="0"/>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06DC35-6B9C-4314-9E88-FDD97B098B36}" type="datetime1">
              <a:rPr lang="en-US" smtClean="0"/>
              <a:t>3/20/2017</a:t>
            </a:fld>
            <a:endParaRPr lang="en-US" dirty="0"/>
          </a:p>
        </p:txBody>
      </p:sp>
      <p:sp>
        <p:nvSpPr>
          <p:cNvPr id="8" name="Footer Placeholder 7"/>
          <p:cNvSpPr>
            <a:spLocks noGrp="1"/>
          </p:cNvSpPr>
          <p:nvPr>
            <p:ph type="ftr" sz="quarter" idx="11"/>
          </p:nvPr>
        </p:nvSpPr>
        <p:spPr/>
        <p:txBody>
          <a:bodyPr/>
          <a:lstStyle/>
          <a:p>
            <a:r>
              <a:rPr lang="en-US" dirty="0"/>
              <a:t>Scott Legal Services, P.C., Ian E. Scott</a:t>
            </a:r>
          </a:p>
        </p:txBody>
      </p:sp>
      <p:sp>
        <p:nvSpPr>
          <p:cNvPr id="9" name="Slide Number Placeholder 8"/>
          <p:cNvSpPr>
            <a:spLocks noGrp="1"/>
          </p:cNvSpPr>
          <p:nvPr>
            <p:ph type="sldNum" sz="quarter" idx="12"/>
          </p:nvPr>
        </p:nvSpPr>
        <p:spPr/>
        <p:txBody>
          <a:bodyPr/>
          <a:lstStyle/>
          <a:p>
            <a:fld id="{1DE8452C-6788-41FF-907E-64A07792A7A5}"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E0C87B1-3417-4449-8F16-32D1C1CDD7DB}" type="datetime1">
              <a:rPr lang="en-US" smtClean="0"/>
              <a:t>3/20/2017</a:t>
            </a:fld>
            <a:endParaRPr lang="en-US" dirty="0"/>
          </a:p>
        </p:txBody>
      </p:sp>
      <p:sp>
        <p:nvSpPr>
          <p:cNvPr id="4" name="Footer Placeholder 3"/>
          <p:cNvSpPr>
            <a:spLocks noGrp="1"/>
          </p:cNvSpPr>
          <p:nvPr>
            <p:ph type="ftr" sz="quarter" idx="11"/>
          </p:nvPr>
        </p:nvSpPr>
        <p:spPr/>
        <p:txBody>
          <a:bodyPr/>
          <a:lstStyle/>
          <a:p>
            <a:r>
              <a:rPr lang="en-US" dirty="0"/>
              <a:t>Scott Legal Services, P.C., Ian E. Scott</a:t>
            </a:r>
          </a:p>
        </p:txBody>
      </p:sp>
      <p:sp>
        <p:nvSpPr>
          <p:cNvPr id="5" name="Slide Number Placeholder 4"/>
          <p:cNvSpPr>
            <a:spLocks noGrp="1"/>
          </p:cNvSpPr>
          <p:nvPr>
            <p:ph type="sldNum" sz="quarter" idx="12"/>
          </p:nvPr>
        </p:nvSpPr>
        <p:spPr/>
        <p:txBody>
          <a:bodyPr/>
          <a:lstStyle/>
          <a:p>
            <a:fld id="{1DE8452C-6788-41FF-907E-64A07792A7A5}"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78B80861-594A-4345-A2CB-942A4D1EBC2D}" type="datetime1">
              <a:rPr lang="en-US" smtClean="0"/>
              <a:t>3/20/2017</a:t>
            </a:fld>
            <a:endParaRPr lang="en-US" dirty="0"/>
          </a:p>
        </p:txBody>
      </p:sp>
      <p:sp>
        <p:nvSpPr>
          <p:cNvPr id="3" name="Footer Placeholder 2"/>
          <p:cNvSpPr>
            <a:spLocks noGrp="1"/>
          </p:cNvSpPr>
          <p:nvPr>
            <p:ph type="ftr" sz="quarter" idx="11"/>
          </p:nvPr>
        </p:nvSpPr>
        <p:spPr/>
        <p:txBody>
          <a:bodyPr/>
          <a:lstStyle/>
          <a:p>
            <a:r>
              <a:rPr lang="en-US" dirty="0"/>
              <a:t>Scott Legal Services, P.C., Ian E. Scott</a:t>
            </a:r>
          </a:p>
        </p:txBody>
      </p:sp>
      <p:sp>
        <p:nvSpPr>
          <p:cNvPr id="4" name="Slide Number Placeholder 3"/>
          <p:cNvSpPr>
            <a:spLocks noGrp="1"/>
          </p:cNvSpPr>
          <p:nvPr>
            <p:ph type="sldNum" sz="quarter" idx="12"/>
          </p:nvPr>
        </p:nvSpPr>
        <p:spPr/>
        <p:txBody>
          <a:bodyPr/>
          <a:lstStyle/>
          <a:p>
            <a:fld id="{1DE8452C-6788-41FF-907E-64A07792A7A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FAD01C-6970-49A1-A46A-35A0EAB9276A}" type="datetime1">
              <a:rPr lang="en-US" smtClean="0"/>
              <a:t>3/20/2017</a:t>
            </a:fld>
            <a:endParaRPr lang="en-US" dirty="0"/>
          </a:p>
        </p:txBody>
      </p:sp>
      <p:sp>
        <p:nvSpPr>
          <p:cNvPr id="6" name="Footer Placeholder 5"/>
          <p:cNvSpPr>
            <a:spLocks noGrp="1"/>
          </p:cNvSpPr>
          <p:nvPr>
            <p:ph type="ftr" sz="quarter" idx="11"/>
          </p:nvPr>
        </p:nvSpPr>
        <p:spPr/>
        <p:txBody>
          <a:bodyPr/>
          <a:lstStyle/>
          <a:p>
            <a:r>
              <a:rPr lang="en-US" dirty="0"/>
              <a:t>Scott Legal Services, P.C., Ian E. Scott</a:t>
            </a: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E8452C-6788-41FF-907E-64A07792A7A5}"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74C6AD-6DFD-4939-A765-409DC83E1432}" type="datetime1">
              <a:rPr lang="en-US" smtClean="0"/>
              <a:t>3/20/2017</a:t>
            </a:fld>
            <a:endParaRPr lang="en-US" dirty="0"/>
          </a:p>
        </p:txBody>
      </p:sp>
      <p:sp>
        <p:nvSpPr>
          <p:cNvPr id="6" name="Footer Placeholder 5"/>
          <p:cNvSpPr>
            <a:spLocks noGrp="1"/>
          </p:cNvSpPr>
          <p:nvPr>
            <p:ph type="ftr" sz="quarter" idx="11"/>
          </p:nvPr>
        </p:nvSpPr>
        <p:spPr/>
        <p:txBody>
          <a:bodyPr/>
          <a:lstStyle/>
          <a:p>
            <a:r>
              <a:rPr lang="en-US" dirty="0"/>
              <a:t>Scott Legal Services, P.C., Ian E. Scott</a:t>
            </a:r>
          </a:p>
        </p:txBody>
      </p:sp>
      <p:sp>
        <p:nvSpPr>
          <p:cNvPr id="7" name="Slide Number Placeholder 6"/>
          <p:cNvSpPr>
            <a:spLocks noGrp="1"/>
          </p:cNvSpPr>
          <p:nvPr>
            <p:ph type="sldNum" sz="quarter" idx="12"/>
          </p:nvPr>
        </p:nvSpPr>
        <p:spPr/>
        <p:txBody>
          <a:bodyPr/>
          <a:lstStyle/>
          <a:p>
            <a:fld id="{1DE8452C-6788-41FF-907E-64A07792A7A5}"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8A2556D-C99F-4359-8DE3-D9C35C8DCBB0}" type="datetime1">
              <a:rPr lang="en-US" smtClean="0"/>
              <a:t>3/20/2017</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r>
              <a:rPr lang="en-US" dirty="0"/>
              <a:t>Scott Legal Services, P.C., Ian E. Scott</a:t>
            </a: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E8452C-6788-41FF-907E-64A07792A7A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scott@legalservicesincorporated.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google.com/url?sa=t&amp;rct=j&amp;q=&amp;esrc=s&amp;source=web&amp;cd=1&amp;cad=rja&amp;uact=8&amp;sqi=2&amp;ved=0ahUKEwjj6LK5jrvKAhXBJh4KHfVZBP4QFggnMAA&amp;url=https://www.aclu.org/&amp;usg=AFQjCNGvyXtS-NfTn1mHDVM5vv5qjco8eg&amp;sig2=dK5y1Q4aLPMSQ75FOsqH6g&amp;bvm=bv.112064104,d.dmo" TargetMode="External"/><Relationship Id="rId3" Type="http://schemas.openxmlformats.org/officeDocument/2006/relationships/hyperlink" Target="https://www.google.com/url?sa=t&amp;rct=j&amp;q=&amp;esrc=s&amp;source=web&amp;cd=1&amp;cad=rja&amp;uact=8&amp;sqi=2&amp;ved=0ahUKEwjA_f7njLvKAhUBGx4KHS8QDE4QFggdMAA&amp;url=http://www.nyu.edu/&amp;usg=AFQjCNEF9TgPONpfaRXIVsEfNlkC8aB8-g&amp;sig2=OjRb_FifYVhUhRWBFpVuzQ&amp;bvm=bv.112064104,d.dmo" TargetMode="External"/><Relationship Id="rId7" Type="http://schemas.openxmlformats.org/officeDocument/2006/relationships/hyperlink" Target="https://www.google.com/url?sa=t&amp;rct=j&amp;q=&amp;esrc=s&amp;source=web&amp;cd=4&amp;cad=rja&amp;uact=8&amp;ved=0ahUKEwiGoZ6gjrvKAhUF_R4KHe3gCm8QFggyMAM&amp;url=http://www.legal-aid.org/en/home.aspx&amp;usg=AFQjCNHSVqcmvI8HkKNwgmzpjNesYBdA0w&amp;sig2=4GdYhR9a4Bz2LNRo64-CzA&amp;bvm=bv.112064104,d.dmo" TargetMode="External"/><Relationship Id="rId2" Type="http://schemas.openxmlformats.org/officeDocument/2006/relationships/hyperlink" Target="https://www.google.com/url?sa=t&amp;rct=j&amp;q=&amp;esrc=s&amp;source=web&amp;cd=1&amp;cad=rja&amp;uact=8&amp;sqi=2&amp;ved=0ahUKEwiMwODVjLvKAhUKlB4KHfVpAroQFggdMAA&amp;url=http://www.nyls.edu/&amp;usg=AFQjCNHKDlzlXOAoMvdvrCLWPWngNoK4_g&amp;sig2=w9txZLuvWd8SlqFwBgThBA&amp;bvm=bv.112064104,d.dmo" TargetMode="External"/><Relationship Id="rId1" Type="http://schemas.openxmlformats.org/officeDocument/2006/relationships/slideLayout" Target="../slideLayouts/slideLayout2.xml"/><Relationship Id="rId6" Type="http://schemas.openxmlformats.org/officeDocument/2006/relationships/hyperlink" Target="https://www.google.com/url?sa=t&amp;rct=j&amp;q=&amp;esrc=s&amp;source=web&amp;cd=2&amp;cad=rja&amp;uact=8&amp;ved=0ahUKEwiG1cCFjrvKAhVG6x4KHaZHDWYQFggoMAE&amp;url=http://www.safepassageproject.org/&amp;usg=AFQjCNEsAdpuJ23Td9E_RLhIAI2gkkTfAg&amp;sig2=pwICunBULuxuHcz-Rcrubg&amp;bvm=bv.112064104,d.dmo" TargetMode="External"/><Relationship Id="rId11" Type="http://schemas.openxmlformats.org/officeDocument/2006/relationships/hyperlink" Target="mailto:iscott@legalservicesincorporated.com" TargetMode="External"/><Relationship Id="rId5" Type="http://schemas.openxmlformats.org/officeDocument/2006/relationships/hyperlink" Target="https://www.google.com/url?sa=t&amp;rct=j&amp;q=&amp;esrc=s&amp;source=web&amp;cd=1&amp;cad=rja&amp;uact=8&amp;ved=0ahUKEwjOvIn1jbvKAhVG2R4KHZMLDgkQFggcMAA&amp;url=http://www.nyls.edu/center_for_international_law/&amp;usg=AFQjCNFnFAPZqhfWnU6Sp6M5uVwQX6thLQ&amp;sig2=RUGr9QBvu9ytl_oFvnGzMQ&amp;bvm=bv.112064104,d.dmo" TargetMode="External"/><Relationship Id="rId10" Type="http://schemas.openxmlformats.org/officeDocument/2006/relationships/hyperlink" Target="https://www.google.com/url?sa=t&amp;rct=j&amp;q=&amp;esrc=s&amp;source=web&amp;cd=4&amp;cad=rja&amp;uact=8&amp;ved=0ahUKEwiGoJ3fjrvKAhVCXR4KHVKYDBAQFghAMAM&amp;url=http://www.nycbar.org/&amp;usg=AFQjCNGNwIADTFmhn-Uod1lrYG6wCVbnow&amp;sig2=7S7-00KnikSb5IKwOUZC9w&amp;bvm=bv.112064104,d.dmo" TargetMode="External"/><Relationship Id="rId4" Type="http://schemas.openxmlformats.org/officeDocument/2006/relationships/hyperlink" Target="http://www.exed.hbs.edu/Pages/default.aspx?&amp;utm_campaign=&amp;utm_medium=SEM&amp;utm_source=google&amp;utm_term=harvard%20busienss%20school&amp;gclid=CL3Tsp6hn88CFYEehgodf5IH-g" TargetMode="External"/><Relationship Id="rId9" Type="http://schemas.openxmlformats.org/officeDocument/2006/relationships/hyperlink" Target="https://www.google.com/url?sa=t&amp;rct=j&amp;q=&amp;esrc=s&amp;source=web&amp;cd=14&amp;cad=rja&amp;uact=8&amp;sqi=2&amp;ved=0ahUKEwjmt9fKjrvKAhWKHx4KHZhuAj0QFghUMA0&amp;url=http://www.ag.ny.gov/&amp;usg=AFQjCNHa1zGGDaEcNfUlAd-vXnpoVsh9og&amp;sig2=kHWnVpY4Q3g3AyFaFojCZA&amp;bvm=bv.112064104,d.dmo"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legalservicesincorporated.com/" TargetMode="External"/><Relationship Id="rId2" Type="http://schemas.openxmlformats.org/officeDocument/2006/relationships/hyperlink" Target="http://www.amazon.com/Law-School-Lowdown-Secrets-Application/dp/143800317X" TargetMode="External"/><Relationship Id="rId1" Type="http://schemas.openxmlformats.org/officeDocument/2006/relationships/slideLayout" Target="../slideLayouts/slideLayout2.xml"/><Relationship Id="rId4" Type="http://schemas.openxmlformats.org/officeDocument/2006/relationships/hyperlink" Target="mailto:iscott@legalservicesincorporated.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iscott@legalservicesincorporated.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iscott@legalservicesincorporated.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Presentation</a:t>
            </a:r>
          </a:p>
        </p:txBody>
      </p:sp>
      <p:sp>
        <p:nvSpPr>
          <p:cNvPr id="2" name="Title 1"/>
          <p:cNvSpPr>
            <a:spLocks noGrp="1"/>
          </p:cNvSpPr>
          <p:nvPr>
            <p:ph type="title"/>
          </p:nvPr>
        </p:nvSpPr>
        <p:spPr/>
        <p:txBody>
          <a:bodyPr/>
          <a:lstStyle/>
          <a:p>
            <a:r>
              <a:rPr lang="en-US" dirty="0"/>
              <a:t>Immigration options for foreign nationals &amp; Considerations for Employers</a:t>
            </a:r>
          </a:p>
        </p:txBody>
      </p:sp>
      <p:sp>
        <p:nvSpPr>
          <p:cNvPr id="4" name="Footer Placeholder 3"/>
          <p:cNvSpPr>
            <a:spLocks noGrp="1"/>
          </p:cNvSpPr>
          <p:nvPr>
            <p:ph type="ftr" sz="quarter" idx="12"/>
          </p:nvPr>
        </p:nvSpPr>
        <p:spPr>
          <a:xfrm>
            <a:off x="3048000" y="5943600"/>
            <a:ext cx="3352800" cy="687070"/>
          </a:xfrm>
        </p:spPr>
        <p:txBody>
          <a:bodyPr/>
          <a:lstStyle/>
          <a:p>
            <a:r>
              <a:rPr lang="en-US" dirty="0"/>
              <a:t>Scott Legal, P.C., </a:t>
            </a:r>
            <a:r>
              <a:rPr lang="en-US" dirty="0">
                <a:hlinkClick r:id="rId3"/>
              </a:rPr>
              <a:t>info@legalservicesincorporated.com</a:t>
            </a:r>
            <a:r>
              <a:rPr lang="en-US" dirty="0"/>
              <a:t>, </a:t>
            </a:r>
          </a:p>
          <a:p>
            <a:r>
              <a:rPr lang="en-US" dirty="0"/>
              <a:t>212-223-2964</a:t>
            </a:r>
          </a:p>
        </p:txBody>
      </p:sp>
    </p:spTree>
    <p:extLst>
      <p:ext uri="{BB962C8B-B14F-4D97-AF65-F5344CB8AC3E}">
        <p14:creationId xmlns:p14="http://schemas.microsoft.com/office/powerpoint/2010/main" val="4279833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spcAft>
                <a:spcPts val="600"/>
              </a:spcAft>
            </a:pPr>
            <a:r>
              <a:rPr lang="en-US" dirty="0"/>
              <a:t>Non-Discrimination Requirement</a:t>
            </a:r>
          </a:p>
          <a:p>
            <a:pPr lvl="1">
              <a:spcAft>
                <a:spcPts val="600"/>
              </a:spcAft>
            </a:pPr>
            <a:r>
              <a:rPr lang="en-US" dirty="0"/>
              <a:t>No Discrimination Allowed Between U.S. Citizens, Green Card Holders and Others based on visa status</a:t>
            </a:r>
          </a:p>
          <a:p>
            <a:pPr lvl="1">
              <a:spcAft>
                <a:spcPts val="600"/>
              </a:spcAft>
            </a:pPr>
            <a:r>
              <a:rPr lang="en-US" dirty="0"/>
              <a:t>Employers are not permitted to ask “Are you a Citizen” or “Do you have a Green Card?”</a:t>
            </a:r>
          </a:p>
          <a:p>
            <a:pPr lvl="1">
              <a:spcAft>
                <a:spcPts val="600"/>
              </a:spcAft>
            </a:pPr>
            <a:r>
              <a:rPr lang="en-US" dirty="0"/>
              <a:t>Recruiters NOT allowed to request specific documents or to require “more or different” documents than the minimum required.</a:t>
            </a:r>
          </a:p>
          <a:p>
            <a:pPr marL="365760" lvl="1" indent="0">
              <a:spcAft>
                <a:spcPts val="600"/>
              </a:spcAft>
              <a:buNone/>
            </a:pPr>
            <a:r>
              <a:rPr lang="en-US" dirty="0"/>
              <a:t>BUT</a:t>
            </a:r>
          </a:p>
          <a:p>
            <a:pPr>
              <a:spcAft>
                <a:spcPts val="600"/>
              </a:spcAft>
            </a:pPr>
            <a:r>
              <a:rPr lang="en-US" sz="1900" dirty="0"/>
              <a:t>Employers May Elect Not to Hire Candidates Needing “Immigration Sponsorship”</a:t>
            </a:r>
          </a:p>
          <a:p>
            <a:pPr>
              <a:spcAft>
                <a:spcPts val="600"/>
              </a:spcAft>
            </a:pPr>
            <a:r>
              <a:rPr lang="en-US" sz="1900" dirty="0"/>
              <a:t>Employers ARE allowed to ask “Are you legally authorized to work in the United States?” followed by “Will you now or in the future require sponsorship for an employment visa status?”  (e.g., H-1B visa status)</a:t>
            </a:r>
          </a:p>
          <a:p>
            <a:pPr lvl="1">
              <a:spcAft>
                <a:spcPts val="600"/>
              </a:spcAft>
            </a:pPr>
            <a:endParaRPr lang="en-US" dirty="0"/>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Recruitment considerations</a:t>
            </a:r>
          </a:p>
        </p:txBody>
      </p:sp>
      <p:sp>
        <p:nvSpPr>
          <p:cNvPr id="4" name="Footer Placeholder 3"/>
          <p:cNvSpPr>
            <a:spLocks noGrp="1"/>
          </p:cNvSpPr>
          <p:nvPr>
            <p:ph type="ftr" sz="quarter" idx="11"/>
          </p:nvPr>
        </p:nvSpPr>
        <p:spPr>
          <a:xfrm>
            <a:off x="3048000" y="6167085"/>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4115003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114" y="1718075"/>
            <a:ext cx="8407893" cy="4407408"/>
          </a:xfrm>
        </p:spPr>
        <p:txBody>
          <a:bodyPr>
            <a:normAutofit/>
          </a:bodyPr>
          <a:lstStyle/>
          <a:p>
            <a:r>
              <a:rPr lang="en-US" dirty="0"/>
              <a:t>Are you authorized to work lawfully in the United States?</a:t>
            </a:r>
          </a:p>
          <a:p>
            <a:r>
              <a:rPr lang="en-US" dirty="0"/>
              <a:t>Will you now or in the future require us to commence (“sponsor”) an immigration case in order to employ you (for example, H-1B or other employment-based immigration case)? This is sometimes called “sponsorship” for an employment-based visa status.</a:t>
            </a:r>
          </a:p>
          <a:p>
            <a:r>
              <a:rPr lang="en-US" dirty="0"/>
              <a:t>We ask get all applicants to answer this question.</a:t>
            </a:r>
          </a:p>
        </p:txBody>
      </p:sp>
      <p:sp>
        <p:nvSpPr>
          <p:cNvPr id="2" name="Title 1"/>
          <p:cNvSpPr>
            <a:spLocks noGrp="1"/>
          </p:cNvSpPr>
          <p:nvPr>
            <p:ph type="title"/>
          </p:nvPr>
        </p:nvSpPr>
        <p:spPr>
          <a:xfrm>
            <a:off x="394315" y="304800"/>
            <a:ext cx="8381260" cy="1054394"/>
          </a:xfrm>
        </p:spPr>
        <p:txBody>
          <a:bodyPr>
            <a:normAutofit fontScale="90000"/>
          </a:bodyPr>
          <a:lstStyle/>
          <a:p>
            <a:r>
              <a:rPr lang="en-US" dirty="0"/>
              <a:t>Recruitment considerations - Our Wording when we are recruiting</a:t>
            </a:r>
          </a:p>
        </p:txBody>
      </p:sp>
      <p:sp>
        <p:nvSpPr>
          <p:cNvPr id="4" name="Footer Placeholder 3"/>
          <p:cNvSpPr>
            <a:spLocks noGrp="1"/>
          </p:cNvSpPr>
          <p:nvPr>
            <p:ph type="ftr" sz="quarter" idx="11"/>
          </p:nvPr>
        </p:nvSpPr>
        <p:spPr>
          <a:xfrm>
            <a:off x="3048000" y="6125483"/>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2017049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pPr>
            <a:r>
              <a:rPr lang="en-US" dirty="0"/>
              <a:t>Check of Eligibility to Work in the U.S.</a:t>
            </a:r>
          </a:p>
          <a:p>
            <a:pPr>
              <a:spcAft>
                <a:spcPts val="600"/>
              </a:spcAft>
            </a:pPr>
            <a:r>
              <a:rPr lang="en-US" dirty="0"/>
              <a:t>I-9 Process</a:t>
            </a:r>
          </a:p>
          <a:p>
            <a:pPr>
              <a:spcAft>
                <a:spcPts val="600"/>
              </a:spcAft>
            </a:pPr>
            <a:r>
              <a:rPr lang="en-US" dirty="0"/>
              <a:t>Enhanced scrutiny associated with this in the future</a:t>
            </a:r>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Other Recruitment considerations</a:t>
            </a:r>
          </a:p>
        </p:txBody>
      </p:sp>
      <p:sp>
        <p:nvSpPr>
          <p:cNvPr id="4" name="Footer Placeholder 3"/>
          <p:cNvSpPr>
            <a:spLocks noGrp="1"/>
          </p:cNvSpPr>
          <p:nvPr>
            <p:ph type="ftr" sz="quarter" idx="11"/>
          </p:nvPr>
        </p:nvSpPr>
        <p:spPr>
          <a:xfrm>
            <a:off x="3048000" y="6167085"/>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990784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600"/>
              </a:spcBef>
              <a:spcAft>
                <a:spcPts val="600"/>
              </a:spcAft>
            </a:pPr>
            <a:r>
              <a:rPr lang="en-US" dirty="0"/>
              <a:t>H-1B changes</a:t>
            </a:r>
          </a:p>
          <a:p>
            <a:pPr lvl="1">
              <a:spcBef>
                <a:spcPts val="600"/>
              </a:spcBef>
              <a:spcAft>
                <a:spcPts val="600"/>
              </a:spcAft>
            </a:pPr>
            <a:r>
              <a:rPr lang="en-US" dirty="0"/>
              <a:t>Cap</a:t>
            </a:r>
          </a:p>
          <a:p>
            <a:pPr lvl="1">
              <a:spcBef>
                <a:spcPts val="600"/>
              </a:spcBef>
              <a:spcAft>
                <a:spcPts val="600"/>
              </a:spcAft>
            </a:pPr>
            <a:r>
              <a:rPr lang="en-US" dirty="0"/>
              <a:t>Prevailing wage changes</a:t>
            </a:r>
          </a:p>
          <a:p>
            <a:pPr lvl="1">
              <a:spcBef>
                <a:spcPts val="600"/>
              </a:spcBef>
              <a:spcAft>
                <a:spcPts val="600"/>
              </a:spcAft>
            </a:pPr>
            <a:r>
              <a:rPr lang="en-US" dirty="0"/>
              <a:t>Modifications to the program</a:t>
            </a:r>
          </a:p>
          <a:p>
            <a:pPr>
              <a:spcBef>
                <a:spcPts val="600"/>
              </a:spcBef>
              <a:spcAft>
                <a:spcPts val="600"/>
              </a:spcAft>
            </a:pPr>
            <a:r>
              <a:rPr lang="en-US" dirty="0"/>
              <a:t>Enhanced scrutiny for visa holders</a:t>
            </a:r>
          </a:p>
          <a:p>
            <a:pPr>
              <a:spcBef>
                <a:spcPts val="600"/>
              </a:spcBef>
              <a:spcAft>
                <a:spcPts val="600"/>
              </a:spcAft>
            </a:pPr>
            <a:r>
              <a:rPr lang="en-US" dirty="0"/>
              <a:t>Merit based immigration system</a:t>
            </a:r>
          </a:p>
        </p:txBody>
      </p:sp>
      <p:sp>
        <p:nvSpPr>
          <p:cNvPr id="2" name="Title 1"/>
          <p:cNvSpPr>
            <a:spLocks noGrp="1"/>
          </p:cNvSpPr>
          <p:nvPr>
            <p:ph type="title"/>
          </p:nvPr>
        </p:nvSpPr>
        <p:spPr/>
        <p:txBody>
          <a:bodyPr>
            <a:normAutofit/>
          </a:bodyPr>
          <a:lstStyle/>
          <a:p>
            <a:r>
              <a:rPr lang="en-US" dirty="0"/>
              <a:t>Possible changes</a:t>
            </a:r>
          </a:p>
        </p:txBody>
      </p:sp>
      <p:sp>
        <p:nvSpPr>
          <p:cNvPr id="4" name="Footer Placeholder 3"/>
          <p:cNvSpPr>
            <a:spLocks noGrp="1"/>
          </p:cNvSpPr>
          <p:nvPr>
            <p:ph type="ftr" sz="quarter" idx="11"/>
          </p:nvPr>
        </p:nvSpPr>
        <p:spPr>
          <a:xfrm>
            <a:off x="3048000" y="6167085"/>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1511333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600"/>
              </a:spcBef>
              <a:spcAft>
                <a:spcPts val="600"/>
              </a:spcAft>
            </a:pPr>
            <a:r>
              <a:rPr lang="en-US" dirty="0"/>
              <a:t>The materials contained in this PowerPoint does not constitute direct legal advice and is for informational purposes only.  An attorney-client relationship is not presumed or intended by receipt or review of this presentation.  The information provided should never replace informed counsel when specific immigration-related guidance is needed.</a:t>
            </a:r>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Disclaimer</a:t>
            </a:r>
          </a:p>
        </p:txBody>
      </p:sp>
      <p:sp>
        <p:nvSpPr>
          <p:cNvPr id="4" name="Footer Placeholder 3"/>
          <p:cNvSpPr>
            <a:spLocks noGrp="1"/>
          </p:cNvSpPr>
          <p:nvPr>
            <p:ph type="ftr" sz="quarter" idx="11"/>
          </p:nvPr>
        </p:nvSpPr>
        <p:spPr>
          <a:xfrm>
            <a:off x="3048000" y="6132575"/>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127929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a:t>Ms. Weiner graduated </a:t>
            </a:r>
            <a:r>
              <a:rPr lang="en-US" i="1" dirty="0"/>
              <a:t>summa cum laude</a:t>
            </a:r>
            <a:r>
              <a:rPr lang="en-US" dirty="0"/>
              <a:t> (top 3 out of 389 students) from </a:t>
            </a:r>
            <a:r>
              <a:rPr lang="en-US" dirty="0">
                <a:hlinkClick r:id="rId2"/>
              </a:rPr>
              <a:t>New York Law School</a:t>
            </a:r>
            <a:r>
              <a:rPr lang="en-US" dirty="0"/>
              <a:t> and obtained her undergraduate degree in Anthropology from </a:t>
            </a:r>
            <a:r>
              <a:rPr lang="en-US" dirty="0">
                <a:hlinkClick r:id="rId3"/>
              </a:rPr>
              <a:t>New York University (N.Y.U.)</a:t>
            </a:r>
            <a:r>
              <a:rPr lang="en-US" dirty="0"/>
              <a:t>.  She was on the Dean’s list repeatedly throughout her undergraduate and law school tenure and regularly received top graduate honors. Ms. </a:t>
            </a:r>
            <a:r>
              <a:rPr lang="en-US" dirty="0" err="1"/>
              <a:t>LeGrand</a:t>
            </a:r>
            <a:r>
              <a:rPr lang="en-US" dirty="0"/>
              <a:t> Weiner also recently completed (with honors) an intensive </a:t>
            </a:r>
            <a:r>
              <a:rPr lang="en-US" dirty="0">
                <a:hlinkClick r:id="rId4"/>
              </a:rPr>
              <a:t>Harvard Business School program</a:t>
            </a:r>
            <a:r>
              <a:rPr lang="en-US" dirty="0"/>
              <a:t> that focused on finance and business strategy.</a:t>
            </a:r>
          </a:p>
          <a:p>
            <a:r>
              <a:rPr lang="en-US" dirty="0"/>
              <a:t>At her law school, Ms. Weiner was a John Marshall Harlan Scholar affiliated with the Center for International Law and the Justice Action Center and served as a staff editor for the Law Review. She was a Trustee’s Prize Finalist for Highest Average in her graduating class and received the Social Justice Activism Award, the Milton S. Gould Award for Proficiency in the Law of Contracts and the Murray Stockman Memorial Award for the Highest Average in the Law of Evidence.</a:t>
            </a:r>
          </a:p>
          <a:p>
            <a:r>
              <a:rPr lang="en-US" dirty="0"/>
              <a:t>Previously, Ms. Weiner worked for New York Law School’s </a:t>
            </a:r>
            <a:r>
              <a:rPr lang="en-US" dirty="0">
                <a:hlinkClick r:id="rId5"/>
              </a:rPr>
              <a:t>Center for International Law</a:t>
            </a:r>
            <a:r>
              <a:rPr lang="en-US" dirty="0"/>
              <a:t> as an International Law Fellow, where she assisted in teaching and lecturing about international commercial arbitration and European Union competition law.  Ms. Weiner also mentored students and prepared them for an international Moot Court arbitration competition in Austria and led a student research trip in Switzerland.  She has also volunteered with the </a:t>
            </a:r>
            <a:r>
              <a:rPr lang="en-US" dirty="0">
                <a:hlinkClick r:id="rId6"/>
              </a:rPr>
              <a:t>Safe Passage Project</a:t>
            </a:r>
            <a:r>
              <a:rPr lang="en-US" dirty="0"/>
              <a:t>, working to represent undocumented children applying for asylum and special immigrant juvenile status.</a:t>
            </a:r>
          </a:p>
          <a:p>
            <a:r>
              <a:rPr lang="en-US" dirty="0"/>
              <a:t>As an intern at the </a:t>
            </a:r>
            <a:r>
              <a:rPr lang="en-US" dirty="0">
                <a:hlinkClick r:id="rId7"/>
              </a:rPr>
              <a:t>New York Legal Aid Society</a:t>
            </a:r>
            <a:r>
              <a:rPr lang="en-US" dirty="0"/>
              <a:t>, the </a:t>
            </a:r>
            <a:r>
              <a:rPr lang="en-US" dirty="0">
                <a:hlinkClick r:id="rId8"/>
              </a:rPr>
              <a:t>American Civil Liberties Union (ACLU)</a:t>
            </a:r>
            <a:r>
              <a:rPr lang="en-US" dirty="0"/>
              <a:t>, and the </a:t>
            </a:r>
            <a:r>
              <a:rPr lang="en-US" dirty="0">
                <a:hlinkClick r:id="rId9"/>
              </a:rPr>
              <a:t>Office of the New York State Attorney General</a:t>
            </a:r>
            <a:r>
              <a:rPr lang="en-US" dirty="0"/>
              <a:t>, respectively,  Ms. Weiner evaluated case files for the investigatory phase of litigation on improper fingerprinting of juveniles, researched racial disparities in specialized schools and presented findings in anticipation of a published report, and drafted legal memoranda on liability of third-party vendors for discrimination in hiring practices.</a:t>
            </a:r>
          </a:p>
          <a:p>
            <a:r>
              <a:rPr lang="en-US" dirty="0"/>
              <a:t>In the summer of 2014 Ms. Weiner was selected to speak at a conference in Italy sponsored by the University of Siena, the University of Naples and New York Law School’s Center for International Law, “Immigration and the Right to Nationality,” where she presented on gender and immigration in relation to the 1914 British Nationality and Status of Aliens Act.</a:t>
            </a:r>
          </a:p>
          <a:p>
            <a:r>
              <a:rPr lang="en-US" dirty="0"/>
              <a:t>Ms. Weiner is admitted to practice law in New York and New Jersey.  She is also a member of the Education and Law Committee of the </a:t>
            </a:r>
            <a:r>
              <a:rPr lang="en-US" dirty="0">
                <a:hlinkClick r:id="rId10"/>
              </a:rPr>
              <a:t>New York City Bar Association.</a:t>
            </a:r>
            <a:endParaRPr lang="en-US" dirty="0"/>
          </a:p>
          <a:p>
            <a:endParaRPr lang="en-US" dirty="0"/>
          </a:p>
        </p:txBody>
      </p:sp>
      <p:sp>
        <p:nvSpPr>
          <p:cNvPr id="3" name="Footer Placeholder 2"/>
          <p:cNvSpPr>
            <a:spLocks noGrp="1"/>
          </p:cNvSpPr>
          <p:nvPr>
            <p:ph type="ftr" sz="quarter" idx="11"/>
          </p:nvPr>
        </p:nvSpPr>
        <p:spPr>
          <a:xfrm>
            <a:off x="3048000" y="6160989"/>
            <a:ext cx="3352800" cy="274320"/>
          </a:xfrm>
        </p:spPr>
        <p:txBody>
          <a:bodyPr/>
          <a:lstStyle/>
          <a:p>
            <a:r>
              <a:rPr lang="en-US" dirty="0"/>
              <a:t>Scott Legal, P.C., </a:t>
            </a:r>
            <a:r>
              <a:rPr lang="en-US" dirty="0">
                <a:hlinkClick r:id="rId11"/>
              </a:rPr>
              <a:t>info@legalservicesincorporated.com</a:t>
            </a:r>
            <a:r>
              <a:rPr lang="en-US" dirty="0"/>
              <a:t>, </a:t>
            </a:r>
          </a:p>
          <a:p>
            <a:r>
              <a:rPr lang="en-US" dirty="0"/>
              <a:t>212-223-2964</a:t>
            </a:r>
            <a:endParaRPr lang="en-US" dirty="0"/>
          </a:p>
        </p:txBody>
      </p:sp>
      <p:sp>
        <p:nvSpPr>
          <p:cNvPr id="4" name="Title 3"/>
          <p:cNvSpPr>
            <a:spLocks noGrp="1"/>
          </p:cNvSpPr>
          <p:nvPr>
            <p:ph type="title"/>
          </p:nvPr>
        </p:nvSpPr>
        <p:spPr/>
        <p:txBody>
          <a:bodyPr/>
          <a:lstStyle/>
          <a:p>
            <a:r>
              <a:rPr lang="en-US" dirty="0"/>
              <a:t>Kelly Legrand </a:t>
            </a:r>
            <a:r>
              <a:rPr lang="en-US" dirty="0" err="1"/>
              <a:t>weiner</a:t>
            </a:r>
            <a:r>
              <a:rPr lang="en-US" dirty="0"/>
              <a:t>, Esq.</a:t>
            </a:r>
          </a:p>
        </p:txBody>
      </p:sp>
    </p:spTree>
    <p:extLst>
      <p:ext uri="{BB962C8B-B14F-4D97-AF65-F5344CB8AC3E}">
        <p14:creationId xmlns:p14="http://schemas.microsoft.com/office/powerpoint/2010/main" val="1794182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45720" indent="0">
              <a:buNone/>
            </a:pPr>
            <a:r>
              <a:rPr lang="en-US" i="1" dirty="0"/>
              <a:t>Ian E. Scott is a Harvard Law School Graduate, lawyer and author of </a:t>
            </a:r>
            <a:r>
              <a:rPr lang="en-US" i="1" dirty="0">
                <a:hlinkClick r:id="rId2"/>
              </a:rPr>
              <a:t>Law School Lowdown</a:t>
            </a:r>
            <a:r>
              <a:rPr lang="en-US" i="1" dirty="0"/>
              <a:t>: Secrets of Success from the Application Process to Landing Your First Job. (Barron's Publishing)  Mr. Scott is also a Certified Public Accountant (C.P.A.) and obtained his M.B.A from the University of Toronto.  Prior to law school, Mr. Scott worked at an international investment bank (Credit Suisse) in New York structuring business transactions and providing consultation on deal structures.  As an attorney, Mr. Scott worked as a corporate transactional lawyer in the law firm Cleary Gottlieb (a top Wall Street Firm) and is currently the Managing Director of </a:t>
            </a:r>
            <a:r>
              <a:rPr lang="en-US" i="1" dirty="0">
                <a:hlinkClick r:id="rId3"/>
              </a:rPr>
              <a:t>Scott Legal, P.C.</a:t>
            </a:r>
            <a:r>
              <a:rPr lang="en-US" dirty="0"/>
              <a:t>, </a:t>
            </a:r>
            <a:r>
              <a:rPr lang="en-US" i="1" dirty="0"/>
              <a:t>a law firm specializing in Investor Immigration Visas and New Business set-up.  Mr. Scott has been featured and seen in many publications including; Forbes, Bloomberg, The New York Times, Super Lawyers, The Huffington Post, The American Bar Association, Business Insider, The New York Bar Association, Harvard University, Above the Law, Lexis/Nexis, The Student Appeal Journal,  Lawyerist, &amp; other Journals.  Mr. Scott lives in Manhattan, New York, with his spouse and two lovely daughters. You can contact Mr. Scott at 212-223-2964 or email: info@legalservicesincorporated.com</a:t>
            </a:r>
            <a:endParaRPr lang="en-US" dirty="0"/>
          </a:p>
          <a:p>
            <a:endParaRPr lang="en-US" dirty="0"/>
          </a:p>
        </p:txBody>
      </p:sp>
      <p:sp>
        <p:nvSpPr>
          <p:cNvPr id="3" name="Footer Placeholder 2"/>
          <p:cNvSpPr>
            <a:spLocks noGrp="1"/>
          </p:cNvSpPr>
          <p:nvPr>
            <p:ph type="ftr" sz="quarter" idx="11"/>
          </p:nvPr>
        </p:nvSpPr>
        <p:spPr>
          <a:xfrm>
            <a:off x="3048000" y="6188420"/>
            <a:ext cx="3352800" cy="274320"/>
          </a:xfrm>
        </p:spPr>
        <p:txBody>
          <a:bodyPr/>
          <a:lstStyle/>
          <a:p>
            <a:r>
              <a:rPr lang="en-US" dirty="0"/>
              <a:t>Scott Legal, P.C., </a:t>
            </a:r>
            <a:r>
              <a:rPr lang="en-US" dirty="0">
                <a:hlinkClick r:id="rId4"/>
              </a:rPr>
              <a:t>info@legalservicesincorporated.com</a:t>
            </a:r>
            <a:r>
              <a:rPr lang="en-US" dirty="0"/>
              <a:t>, </a:t>
            </a:r>
          </a:p>
          <a:p>
            <a:r>
              <a:rPr lang="en-US" dirty="0"/>
              <a:t>212-223-2964</a:t>
            </a:r>
            <a:endParaRPr lang="en-US" dirty="0"/>
          </a:p>
        </p:txBody>
      </p:sp>
      <p:sp>
        <p:nvSpPr>
          <p:cNvPr id="4" name="Title 3"/>
          <p:cNvSpPr>
            <a:spLocks noGrp="1"/>
          </p:cNvSpPr>
          <p:nvPr>
            <p:ph type="title"/>
          </p:nvPr>
        </p:nvSpPr>
        <p:spPr/>
        <p:txBody>
          <a:bodyPr/>
          <a:lstStyle/>
          <a:p>
            <a:r>
              <a:rPr lang="en-US" dirty="0"/>
              <a:t>Ian E. Scott, Esq., M.B.A., C.P.A.</a:t>
            </a:r>
          </a:p>
        </p:txBody>
      </p:sp>
    </p:spTree>
    <p:extLst>
      <p:ext uri="{BB962C8B-B14F-4D97-AF65-F5344CB8AC3E}">
        <p14:creationId xmlns:p14="http://schemas.microsoft.com/office/powerpoint/2010/main" val="1515046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229601" cy="4072129"/>
          </a:xfrm>
        </p:spPr>
        <p:txBody>
          <a:bodyPr>
            <a:normAutofit/>
          </a:bodyPr>
          <a:lstStyle/>
          <a:p>
            <a:pPr marL="45720" indent="0" algn="ctr">
              <a:buNone/>
            </a:pPr>
            <a:r>
              <a:rPr lang="en-US" sz="2400" b="1" dirty="0"/>
              <a:t>Contact Us</a:t>
            </a:r>
            <a:r>
              <a:rPr lang="en-US" sz="2400" dirty="0"/>
              <a:t>: info@legalservicesincorporated.com</a:t>
            </a:r>
          </a:p>
        </p:txBody>
      </p:sp>
      <p:sp>
        <p:nvSpPr>
          <p:cNvPr id="2" name="Title 1"/>
          <p:cNvSpPr>
            <a:spLocks noGrp="1"/>
          </p:cNvSpPr>
          <p:nvPr>
            <p:ph type="title"/>
          </p:nvPr>
        </p:nvSpPr>
        <p:spPr/>
        <p:txBody>
          <a:bodyPr>
            <a:normAutofit/>
          </a:bodyPr>
          <a:lstStyle/>
          <a:p>
            <a:r>
              <a:rPr lang="en-US" dirty="0"/>
              <a:t>Questions and Answers</a:t>
            </a:r>
          </a:p>
        </p:txBody>
      </p:sp>
      <p:pic>
        <p:nvPicPr>
          <p:cNvPr id="1026" name="Picture 2" descr="C:\Users\Ian\AppData\Local\Microsoft\Windows\Temporary Internet Files\Content.IE5\7VERE35F\Question[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133600"/>
            <a:ext cx="4057650" cy="405765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a:xfrm>
            <a:off x="3048000" y="6205729"/>
            <a:ext cx="3352800" cy="274320"/>
          </a:xfrm>
        </p:spPr>
        <p:txBody>
          <a:bodyPr/>
          <a:lstStyle/>
          <a:p>
            <a:r>
              <a:rPr lang="en-US" dirty="0"/>
              <a:t>Scott Legal, P.C., </a:t>
            </a:r>
            <a:r>
              <a:rPr lang="en-US" dirty="0">
                <a:hlinkClick r:id="rId3"/>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160853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600"/>
              </a:spcBef>
              <a:spcAft>
                <a:spcPts val="600"/>
              </a:spcAft>
            </a:pPr>
            <a:r>
              <a:rPr lang="en-US" dirty="0"/>
              <a:t>Immigrant Visa vs. Nonimmigrant Visa</a:t>
            </a:r>
          </a:p>
          <a:p>
            <a:pPr lvl="1">
              <a:spcBef>
                <a:spcPts val="600"/>
              </a:spcBef>
              <a:spcAft>
                <a:spcPts val="600"/>
              </a:spcAft>
            </a:pPr>
            <a:r>
              <a:rPr lang="en-US" dirty="0"/>
              <a:t>Immigrant Visas are the same as Green Cards</a:t>
            </a:r>
          </a:p>
          <a:p>
            <a:pPr lvl="1">
              <a:spcBef>
                <a:spcPts val="600"/>
              </a:spcBef>
              <a:spcAft>
                <a:spcPts val="600"/>
              </a:spcAft>
            </a:pPr>
            <a:r>
              <a:rPr lang="en-US" dirty="0"/>
              <a:t>There are various categories for green cards and they allow a foreign national to live and work in the United States without restriction</a:t>
            </a:r>
          </a:p>
          <a:p>
            <a:pPr lvl="1">
              <a:spcBef>
                <a:spcPts val="600"/>
              </a:spcBef>
              <a:spcAft>
                <a:spcPts val="600"/>
              </a:spcAft>
            </a:pPr>
            <a:r>
              <a:rPr lang="en-US" dirty="0"/>
              <a:t>Nonimmigrants are admitted for a specific, temporary purpose</a:t>
            </a:r>
          </a:p>
          <a:p>
            <a:pPr lvl="1">
              <a:spcBef>
                <a:spcPts val="600"/>
              </a:spcBef>
              <a:spcAft>
                <a:spcPts val="600"/>
              </a:spcAft>
            </a:pPr>
            <a:r>
              <a:rPr lang="en-US" dirty="0"/>
              <a:t>Dual intent vs. Single intent Visas</a:t>
            </a:r>
          </a:p>
        </p:txBody>
      </p:sp>
      <p:sp>
        <p:nvSpPr>
          <p:cNvPr id="2" name="Title 1"/>
          <p:cNvSpPr>
            <a:spLocks noGrp="1"/>
          </p:cNvSpPr>
          <p:nvPr>
            <p:ph type="title"/>
          </p:nvPr>
        </p:nvSpPr>
        <p:spPr/>
        <p:txBody>
          <a:bodyPr>
            <a:normAutofit/>
          </a:bodyPr>
          <a:lstStyle/>
          <a:p>
            <a:r>
              <a:rPr lang="en-US" dirty="0"/>
              <a:t>Immigrant vs. non immigrant visas</a:t>
            </a:r>
          </a:p>
        </p:txBody>
      </p:sp>
      <p:sp>
        <p:nvSpPr>
          <p:cNvPr id="4" name="Footer Placeholder 3"/>
          <p:cNvSpPr>
            <a:spLocks noGrp="1"/>
          </p:cNvSpPr>
          <p:nvPr>
            <p:ph type="ftr" sz="quarter" idx="11"/>
          </p:nvPr>
        </p:nvSpPr>
        <p:spPr>
          <a:xfrm>
            <a:off x="2971800" y="6298149"/>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356864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600"/>
              </a:spcBef>
            </a:pPr>
            <a:r>
              <a:rPr lang="en-US" dirty="0"/>
              <a:t>Visas for Business or Tourism (B-1/B-2) (includes Visa Waiver Program/ESTA)</a:t>
            </a:r>
          </a:p>
          <a:p>
            <a:pPr lvl="1">
              <a:spcBef>
                <a:spcPts val="600"/>
              </a:spcBef>
            </a:pPr>
            <a:r>
              <a:rPr lang="en-US" dirty="0"/>
              <a:t>Applicants cannot “work” with these visas</a:t>
            </a:r>
          </a:p>
          <a:p>
            <a:pPr>
              <a:spcBef>
                <a:spcPts val="600"/>
              </a:spcBef>
            </a:pPr>
            <a:r>
              <a:rPr lang="en-US" dirty="0"/>
              <a:t>Student Visas (F-1)</a:t>
            </a:r>
          </a:p>
          <a:p>
            <a:pPr>
              <a:spcBef>
                <a:spcPts val="600"/>
              </a:spcBef>
            </a:pPr>
            <a:r>
              <a:rPr lang="en-US" dirty="0"/>
              <a:t>Specialty Workers (H-1B or E-3)</a:t>
            </a:r>
          </a:p>
          <a:p>
            <a:pPr>
              <a:spcBef>
                <a:spcPts val="600"/>
              </a:spcBef>
            </a:pPr>
            <a:r>
              <a:rPr lang="en-US" dirty="0"/>
              <a:t>Exchange Visitors - Internship (J-1)</a:t>
            </a:r>
          </a:p>
          <a:p>
            <a:pPr>
              <a:spcBef>
                <a:spcPts val="600"/>
              </a:spcBef>
            </a:pPr>
            <a:r>
              <a:rPr lang="en-US" dirty="0"/>
              <a:t>Extraordinary Ability (O-1)</a:t>
            </a:r>
          </a:p>
          <a:p>
            <a:pPr>
              <a:spcBef>
                <a:spcPts val="600"/>
              </a:spcBef>
            </a:pPr>
            <a:r>
              <a:rPr lang="en-US" dirty="0"/>
              <a:t>Canadian &amp; Mexican Professionals for certain Professions (TN Visa)</a:t>
            </a:r>
          </a:p>
          <a:p>
            <a:pPr>
              <a:spcBef>
                <a:spcPts val="600"/>
              </a:spcBef>
            </a:pPr>
            <a:r>
              <a:rPr lang="en-US" dirty="0"/>
              <a:t>Intra-Company Transferees (L-1A or L-1B)</a:t>
            </a:r>
          </a:p>
          <a:p>
            <a:pPr>
              <a:spcBef>
                <a:spcPts val="600"/>
              </a:spcBef>
            </a:pPr>
            <a:r>
              <a:rPr lang="en-US" dirty="0"/>
              <a:t>Family Members of the above visas (F-2, J-2, H-4, L-2, O-3, TD)</a:t>
            </a:r>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Types of non immigrant visas</a:t>
            </a:r>
          </a:p>
        </p:txBody>
      </p:sp>
      <p:sp>
        <p:nvSpPr>
          <p:cNvPr id="4" name="Footer Placeholder 3"/>
          <p:cNvSpPr>
            <a:spLocks noGrp="1"/>
          </p:cNvSpPr>
          <p:nvPr>
            <p:ph type="ftr" sz="quarter" idx="11"/>
          </p:nvPr>
        </p:nvSpPr>
        <p:spPr>
          <a:xfrm>
            <a:off x="3048000" y="6248400"/>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3428406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spcBef>
                <a:spcPts val="0"/>
              </a:spcBef>
              <a:tabLst>
                <a:tab pos="1139825" algn="l"/>
              </a:tabLst>
            </a:pPr>
            <a:r>
              <a:rPr lang="en-US" sz="2800" dirty="0"/>
              <a:t>Basic requirements</a:t>
            </a:r>
          </a:p>
          <a:p>
            <a:pPr lvl="1">
              <a:spcBef>
                <a:spcPts val="0"/>
              </a:spcBef>
            </a:pPr>
            <a:r>
              <a:rPr lang="en-US" sz="2600" dirty="0"/>
              <a:t>Job Offer where the job requires a bachelors or higher degree</a:t>
            </a:r>
          </a:p>
          <a:p>
            <a:pPr lvl="1">
              <a:spcBef>
                <a:spcPts val="0"/>
              </a:spcBef>
              <a:spcAft>
                <a:spcPts val="0"/>
              </a:spcAft>
            </a:pPr>
            <a:r>
              <a:rPr lang="en-US" sz="2600" dirty="0"/>
              <a:t>Prevailing Wage – Company must pay an amount specified by the department of labor</a:t>
            </a:r>
          </a:p>
          <a:p>
            <a:pPr lvl="1">
              <a:spcBef>
                <a:spcPts val="0"/>
              </a:spcBef>
              <a:spcAft>
                <a:spcPts val="0"/>
              </a:spcAft>
            </a:pPr>
            <a:r>
              <a:rPr lang="en-US" sz="2600" dirty="0"/>
              <a:t>No requirement to place job ads or assess whether there is a qualified U.S. worker</a:t>
            </a:r>
          </a:p>
          <a:p>
            <a:pPr lvl="1">
              <a:spcBef>
                <a:spcPts val="0"/>
              </a:spcBef>
              <a:spcAft>
                <a:spcPts val="0"/>
              </a:spcAft>
            </a:pPr>
            <a:r>
              <a:rPr lang="en-US" sz="2600" dirty="0"/>
              <a:t>E-3 Visa is almost the same visa but only for nationals of Australia</a:t>
            </a:r>
          </a:p>
          <a:p>
            <a:pPr lvl="1">
              <a:spcBef>
                <a:spcPts val="0"/>
              </a:spcBef>
              <a:spcAft>
                <a:spcPts val="1200"/>
              </a:spcAft>
            </a:pPr>
            <a:r>
              <a:rPr lang="en-US" sz="2600" dirty="0"/>
              <a:t>Dual intent </a:t>
            </a:r>
            <a:r>
              <a:rPr lang="en-US" sz="2600" dirty="0" smtClean="0"/>
              <a:t>visa</a:t>
            </a:r>
          </a:p>
          <a:p>
            <a:pPr lvl="1">
              <a:spcBef>
                <a:spcPts val="0"/>
              </a:spcBef>
              <a:spcAft>
                <a:spcPts val="1200"/>
              </a:spcAft>
            </a:pPr>
            <a:r>
              <a:rPr lang="en-US" sz="2600" dirty="0" smtClean="0"/>
              <a:t>H-4 for spouse and Spouse cannot work</a:t>
            </a:r>
            <a:endParaRPr lang="en-US" sz="2600" dirty="0"/>
          </a:p>
          <a:p>
            <a:pPr>
              <a:spcBef>
                <a:spcPts val="600"/>
              </a:spcBef>
            </a:pPr>
            <a:r>
              <a:rPr lang="en-US" sz="2800" dirty="0"/>
              <a:t>Procedure and processing times</a:t>
            </a:r>
          </a:p>
          <a:p>
            <a:pPr lvl="1">
              <a:spcBef>
                <a:spcPts val="0"/>
              </a:spcBef>
              <a:spcAft>
                <a:spcPts val="0"/>
              </a:spcAft>
            </a:pPr>
            <a:r>
              <a:rPr lang="en-US" sz="2600" dirty="0"/>
              <a:t>Once a year unless a transfer</a:t>
            </a:r>
          </a:p>
          <a:p>
            <a:pPr lvl="1">
              <a:spcBef>
                <a:spcPts val="0"/>
              </a:spcBef>
              <a:spcAft>
                <a:spcPts val="0"/>
              </a:spcAft>
            </a:pPr>
            <a:r>
              <a:rPr lang="en-US" sz="2600" dirty="0"/>
              <a:t>Cap on the number of visas issued</a:t>
            </a:r>
          </a:p>
          <a:p>
            <a:pPr lvl="1">
              <a:spcBef>
                <a:spcPts val="0"/>
              </a:spcBef>
              <a:spcAft>
                <a:spcPts val="0"/>
              </a:spcAft>
            </a:pPr>
            <a:r>
              <a:rPr lang="en-US" sz="2600" dirty="0"/>
              <a:t>Length of approval &amp; Extensions</a:t>
            </a:r>
          </a:p>
          <a:p>
            <a:pPr lvl="1">
              <a:spcBef>
                <a:spcPts val="0"/>
              </a:spcBef>
              <a:spcAft>
                <a:spcPts val="0"/>
              </a:spcAft>
            </a:pPr>
            <a:r>
              <a:rPr lang="en-US" sz="2600" dirty="0"/>
              <a:t>Spouses and work authorization</a:t>
            </a:r>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H-1B Visa</a:t>
            </a:r>
          </a:p>
        </p:txBody>
      </p:sp>
      <p:sp>
        <p:nvSpPr>
          <p:cNvPr id="4" name="Footer Placeholder 3"/>
          <p:cNvSpPr>
            <a:spLocks noGrp="1"/>
          </p:cNvSpPr>
          <p:nvPr>
            <p:ph type="ftr" sz="quarter" idx="11"/>
          </p:nvPr>
        </p:nvSpPr>
        <p:spPr>
          <a:xfrm>
            <a:off x="3048000" y="6194517"/>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186382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2800" dirty="0"/>
              <a:t>Extraordinary Ability (O-1)</a:t>
            </a:r>
          </a:p>
          <a:p>
            <a:pPr lvl="1">
              <a:spcAft>
                <a:spcPts val="0"/>
              </a:spcAft>
            </a:pPr>
            <a:r>
              <a:rPr lang="en-US" sz="2400" dirty="0"/>
              <a:t>National or international renown in several different fields (</a:t>
            </a:r>
            <a:r>
              <a:rPr lang="en-US" sz="2400" dirty="0" err="1"/>
              <a:t>eg</a:t>
            </a:r>
            <a:r>
              <a:rPr lang="en-US" sz="2400" dirty="0"/>
              <a:t>. business, science, arts, etc.)</a:t>
            </a:r>
          </a:p>
          <a:p>
            <a:pPr lvl="1">
              <a:spcAft>
                <a:spcPts val="0"/>
              </a:spcAft>
            </a:pPr>
            <a:r>
              <a:rPr lang="en-US" sz="2400" dirty="0"/>
              <a:t>Applicant has risen to the top of their profession</a:t>
            </a:r>
          </a:p>
          <a:p>
            <a:pPr lvl="1">
              <a:spcAft>
                <a:spcPts val="0"/>
              </a:spcAft>
            </a:pPr>
            <a:r>
              <a:rPr lang="en-US" sz="2400" dirty="0"/>
              <a:t>Employer-sponsored but a low form of sponsorship</a:t>
            </a:r>
          </a:p>
          <a:p>
            <a:pPr lvl="1">
              <a:spcAft>
                <a:spcPts val="0"/>
              </a:spcAft>
            </a:pPr>
            <a:r>
              <a:rPr lang="en-US" sz="2400" dirty="0"/>
              <a:t>Can be a long term </a:t>
            </a:r>
            <a:r>
              <a:rPr lang="en-US" sz="2400" dirty="0" smtClean="0"/>
              <a:t>visa</a:t>
            </a:r>
          </a:p>
          <a:p>
            <a:pPr lvl="1">
              <a:spcAft>
                <a:spcPts val="0"/>
              </a:spcAft>
            </a:pPr>
            <a:r>
              <a:rPr lang="en-US" sz="2400" dirty="0" smtClean="0"/>
              <a:t>O-2 </a:t>
            </a:r>
            <a:r>
              <a:rPr lang="en-US" sz="2400" smtClean="0"/>
              <a:t>for spouse and cannot work</a:t>
            </a:r>
            <a:endParaRPr lang="en-US" sz="2400" dirty="0"/>
          </a:p>
          <a:p>
            <a:r>
              <a:rPr lang="en-US" sz="2800" dirty="0"/>
              <a:t>Nationals from Canada and Mexico (TN Visa)</a:t>
            </a:r>
          </a:p>
          <a:p>
            <a:pPr lvl="1">
              <a:spcAft>
                <a:spcPts val="0"/>
              </a:spcAft>
            </a:pPr>
            <a:r>
              <a:rPr lang="en-US" sz="2400" dirty="0"/>
              <a:t>A special Visa</a:t>
            </a:r>
          </a:p>
          <a:p>
            <a:pPr lvl="1">
              <a:spcAft>
                <a:spcPts val="0"/>
              </a:spcAft>
            </a:pPr>
            <a:r>
              <a:rPr lang="en-US" sz="2400" dirty="0"/>
              <a:t>Profession must be on the NAFTA list</a:t>
            </a:r>
          </a:p>
          <a:p>
            <a:pPr lvl="1">
              <a:spcAft>
                <a:spcPts val="0"/>
              </a:spcAft>
            </a:pPr>
            <a:r>
              <a:rPr lang="en-US" sz="2400" dirty="0"/>
              <a:t>Easy and straight forward visa</a:t>
            </a:r>
          </a:p>
          <a:p>
            <a:pPr lvl="1">
              <a:spcAft>
                <a:spcPts val="0"/>
              </a:spcAft>
            </a:pPr>
            <a:r>
              <a:rPr lang="en-US" sz="2400" dirty="0"/>
              <a:t>No sponsorship </a:t>
            </a:r>
            <a:r>
              <a:rPr lang="en-US" sz="2400" dirty="0" smtClean="0"/>
              <a:t>required</a:t>
            </a:r>
          </a:p>
          <a:p>
            <a:pPr lvl="1">
              <a:spcAft>
                <a:spcPts val="0"/>
              </a:spcAft>
            </a:pPr>
            <a:r>
              <a:rPr lang="en-US" sz="2400" dirty="0" smtClean="0"/>
              <a:t>TD for spouse and cannot work</a:t>
            </a:r>
            <a:endParaRPr lang="en-US" sz="2400" dirty="0"/>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Other Non-immigrant visas</a:t>
            </a:r>
          </a:p>
        </p:txBody>
      </p:sp>
      <p:sp>
        <p:nvSpPr>
          <p:cNvPr id="4" name="Footer Placeholder 3"/>
          <p:cNvSpPr>
            <a:spLocks noGrp="1"/>
          </p:cNvSpPr>
          <p:nvPr>
            <p:ph type="ftr" sz="quarter" idx="11"/>
          </p:nvPr>
        </p:nvSpPr>
        <p:spPr>
          <a:xfrm>
            <a:off x="3048000" y="6188421"/>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266271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Intra-Company Transferees (L-1)</a:t>
            </a:r>
          </a:p>
          <a:p>
            <a:pPr lvl="1">
              <a:spcAft>
                <a:spcPts val="0"/>
              </a:spcAft>
            </a:pPr>
            <a:r>
              <a:rPr lang="en-US" sz="2400" dirty="0"/>
              <a:t>L-1A Manager or Executive</a:t>
            </a:r>
          </a:p>
          <a:p>
            <a:pPr lvl="1">
              <a:spcAft>
                <a:spcPts val="0"/>
              </a:spcAft>
            </a:pPr>
            <a:r>
              <a:rPr lang="en-US" sz="2400" dirty="0"/>
              <a:t> L-1B Specialized knowledge</a:t>
            </a:r>
          </a:p>
          <a:p>
            <a:pPr lvl="1">
              <a:spcAft>
                <a:spcPts val="0"/>
              </a:spcAft>
            </a:pPr>
            <a:r>
              <a:rPr lang="en-US" sz="2400" dirty="0"/>
              <a:t>Oversees subsidiary/affiliate transfers</a:t>
            </a:r>
          </a:p>
          <a:p>
            <a:pPr lvl="1">
              <a:spcAft>
                <a:spcPts val="0"/>
              </a:spcAft>
            </a:pPr>
            <a:r>
              <a:rPr lang="en-US" sz="2400" dirty="0"/>
              <a:t>Applicant must have worked for company for one year</a:t>
            </a:r>
          </a:p>
          <a:p>
            <a:pPr lvl="1">
              <a:spcAft>
                <a:spcPts val="0"/>
              </a:spcAft>
            </a:pPr>
            <a:r>
              <a:rPr lang="en-US" sz="2400" dirty="0"/>
              <a:t>2 – 3 year approvals with maximum 7 years</a:t>
            </a:r>
          </a:p>
          <a:p>
            <a:pPr marL="45720" indent="0">
              <a:spcBef>
                <a:spcPts val="600"/>
              </a:spcBef>
              <a:spcAft>
                <a:spcPts val="600"/>
              </a:spcAft>
              <a:buNone/>
            </a:pPr>
            <a:endParaRPr lang="en-US" dirty="0"/>
          </a:p>
        </p:txBody>
      </p:sp>
      <p:sp>
        <p:nvSpPr>
          <p:cNvPr id="2" name="Title 1"/>
          <p:cNvSpPr>
            <a:spLocks noGrp="1"/>
          </p:cNvSpPr>
          <p:nvPr>
            <p:ph type="title"/>
          </p:nvPr>
        </p:nvSpPr>
        <p:spPr/>
        <p:txBody>
          <a:bodyPr>
            <a:normAutofit/>
          </a:bodyPr>
          <a:lstStyle/>
          <a:p>
            <a:r>
              <a:rPr lang="en-US" dirty="0"/>
              <a:t>Other Non-immigrant visas</a:t>
            </a:r>
          </a:p>
        </p:txBody>
      </p:sp>
      <p:sp>
        <p:nvSpPr>
          <p:cNvPr id="4" name="Footer Placeholder 3"/>
          <p:cNvSpPr>
            <a:spLocks noGrp="1"/>
          </p:cNvSpPr>
          <p:nvPr>
            <p:ph type="ftr" sz="quarter" idx="11"/>
          </p:nvPr>
        </p:nvSpPr>
        <p:spPr>
          <a:xfrm>
            <a:off x="2971800" y="6139653"/>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135180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765" y="549994"/>
            <a:ext cx="7406640" cy="594986"/>
          </a:xfrm>
        </p:spPr>
        <p:txBody>
          <a:bodyPr/>
          <a:lstStyle/>
          <a:p>
            <a:r>
              <a:rPr lang="en-US" dirty="0"/>
              <a:t>Employment Non-Immigrant Visa Comparison</a:t>
            </a:r>
          </a:p>
        </p:txBody>
      </p:sp>
      <p:graphicFrame>
        <p:nvGraphicFramePr>
          <p:cNvPr id="7" name="Content Placeholder 1"/>
          <p:cNvGraphicFramePr>
            <a:graphicFrameLocks noGrp="1"/>
          </p:cNvGraphicFramePr>
          <p:nvPr>
            <p:ph idx="1"/>
            <p:extLst>
              <p:ext uri="{D42A27DB-BD31-4B8C-83A1-F6EECF244321}">
                <p14:modId xmlns:p14="http://schemas.microsoft.com/office/powerpoint/2010/main" val="2844155668"/>
              </p:ext>
            </p:extLst>
          </p:nvPr>
        </p:nvGraphicFramePr>
        <p:xfrm>
          <a:off x="967636" y="1881253"/>
          <a:ext cx="7719164" cy="4697123"/>
        </p:xfrm>
        <a:graphic>
          <a:graphicData uri="http://schemas.openxmlformats.org/drawingml/2006/table">
            <a:tbl>
              <a:tblPr firstRow="1" bandRow="1">
                <a:tableStyleId>{5C22544A-7EE6-4342-B048-85BDC9FD1C3A}</a:tableStyleId>
              </a:tblPr>
              <a:tblGrid>
                <a:gridCol w="1945927">
                  <a:extLst>
                    <a:ext uri="{9D8B030D-6E8A-4147-A177-3AD203B41FA5}">
                      <a16:colId xmlns:a16="http://schemas.microsoft.com/office/drawing/2014/main" xmlns="" val="3594218753"/>
                    </a:ext>
                  </a:extLst>
                </a:gridCol>
                <a:gridCol w="1713576">
                  <a:extLst>
                    <a:ext uri="{9D8B030D-6E8A-4147-A177-3AD203B41FA5}">
                      <a16:colId xmlns:a16="http://schemas.microsoft.com/office/drawing/2014/main" xmlns="" val="3613574025"/>
                    </a:ext>
                  </a:extLst>
                </a:gridCol>
                <a:gridCol w="2178275">
                  <a:extLst>
                    <a:ext uri="{9D8B030D-6E8A-4147-A177-3AD203B41FA5}">
                      <a16:colId xmlns:a16="http://schemas.microsoft.com/office/drawing/2014/main" xmlns="" val="2123991356"/>
                    </a:ext>
                  </a:extLst>
                </a:gridCol>
                <a:gridCol w="1881386">
                  <a:extLst>
                    <a:ext uri="{9D8B030D-6E8A-4147-A177-3AD203B41FA5}">
                      <a16:colId xmlns:a16="http://schemas.microsoft.com/office/drawing/2014/main" xmlns="" val="695516903"/>
                    </a:ext>
                  </a:extLst>
                </a:gridCol>
              </a:tblGrid>
              <a:tr h="542329">
                <a:tc>
                  <a:txBody>
                    <a:bodyPr/>
                    <a:lstStyle/>
                    <a:p>
                      <a:endParaRPr lang="en-US" sz="1400" dirty="0"/>
                    </a:p>
                  </a:txBody>
                  <a:tcPr marL="68580" marR="68580" marT="34292" marB="34292"/>
                </a:tc>
                <a:tc>
                  <a:txBody>
                    <a:bodyPr/>
                    <a:lstStyle/>
                    <a:p>
                      <a:r>
                        <a:rPr lang="en-US" sz="1400" dirty="0"/>
                        <a:t>H-1B</a:t>
                      </a:r>
                    </a:p>
                  </a:txBody>
                  <a:tcPr marL="68580" marR="68580" marT="34292" marB="34292"/>
                </a:tc>
                <a:tc>
                  <a:txBody>
                    <a:bodyPr/>
                    <a:lstStyle/>
                    <a:p>
                      <a:r>
                        <a:rPr lang="en-US" sz="1400" dirty="0"/>
                        <a:t>L-1 A / L-1B</a:t>
                      </a:r>
                    </a:p>
                  </a:txBody>
                  <a:tcPr marL="68580" marR="68580" marT="34292" marB="34292"/>
                </a:tc>
                <a:tc>
                  <a:txBody>
                    <a:bodyPr/>
                    <a:lstStyle/>
                    <a:p>
                      <a:r>
                        <a:rPr lang="en-US" sz="1400" dirty="0"/>
                        <a:t>TN</a:t>
                      </a:r>
                    </a:p>
                  </a:txBody>
                  <a:tcPr marL="68580" marR="68580" marT="34292" marB="34292"/>
                </a:tc>
                <a:extLst>
                  <a:ext uri="{0D108BD9-81ED-4DB2-BD59-A6C34878D82A}">
                    <a16:rowId xmlns:a16="http://schemas.microsoft.com/office/drawing/2014/main" xmlns="" val="296040677"/>
                  </a:ext>
                </a:extLst>
              </a:tr>
              <a:tr h="207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a:t>Basic requirements</a:t>
                      </a:r>
                    </a:p>
                  </a:txBody>
                  <a:tcPr marL="68580" marR="68580" marT="34292" marB="34292"/>
                </a:tc>
                <a:tc>
                  <a:txBody>
                    <a:bodyPr/>
                    <a:lstStyle/>
                    <a:p>
                      <a:endParaRPr lang="en-US" sz="1100" dirty="0"/>
                    </a:p>
                  </a:txBody>
                  <a:tcPr marL="68580" marR="68580" marT="34292" marB="34292"/>
                </a:tc>
                <a:tc>
                  <a:txBody>
                    <a:bodyPr/>
                    <a:lstStyle/>
                    <a:p>
                      <a:endParaRPr lang="en-US" sz="1100"/>
                    </a:p>
                  </a:txBody>
                  <a:tcPr marL="68580" marR="68580" marT="34292" marB="34292"/>
                </a:tc>
                <a:tc>
                  <a:txBody>
                    <a:bodyPr/>
                    <a:lstStyle/>
                    <a:p>
                      <a:endParaRPr lang="en-US" sz="1100"/>
                    </a:p>
                  </a:txBody>
                  <a:tcPr marL="68580" marR="68580" marT="34292" marB="34292"/>
                </a:tc>
                <a:extLst>
                  <a:ext uri="{0D108BD9-81ED-4DB2-BD59-A6C34878D82A}">
                    <a16:rowId xmlns:a16="http://schemas.microsoft.com/office/drawing/2014/main" xmlns="" val="1222931328"/>
                  </a:ext>
                </a:extLst>
              </a:tr>
              <a:tr h="20714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a:t>Specific country</a:t>
                      </a:r>
                    </a:p>
                  </a:txBody>
                  <a:tcPr marL="68580" marR="68580" marT="34292" marB="34292"/>
                </a:tc>
                <a:tc>
                  <a:txBody>
                    <a:bodyPr/>
                    <a:lstStyle/>
                    <a:p>
                      <a:r>
                        <a:rPr lang="en-US" sz="1100" dirty="0"/>
                        <a:t>No</a:t>
                      </a:r>
                    </a:p>
                  </a:txBody>
                  <a:tcPr marL="68580" marR="68580" marT="34292" marB="34292"/>
                </a:tc>
                <a:tc>
                  <a:txBody>
                    <a:bodyPr/>
                    <a:lstStyle/>
                    <a:p>
                      <a:r>
                        <a:rPr lang="en-US" sz="1100" dirty="0"/>
                        <a:t>No</a:t>
                      </a:r>
                    </a:p>
                  </a:txBody>
                  <a:tcPr marL="68580" marR="68580" marT="34292" marB="34292"/>
                </a:tc>
                <a:tc>
                  <a:txBody>
                    <a:bodyPr/>
                    <a:lstStyle/>
                    <a:p>
                      <a:r>
                        <a:rPr lang="en-US" sz="1100" dirty="0"/>
                        <a:t>Canada and</a:t>
                      </a:r>
                      <a:r>
                        <a:rPr lang="en-US" sz="1100" baseline="0" dirty="0"/>
                        <a:t> Mexico</a:t>
                      </a:r>
                      <a:endParaRPr lang="en-US" sz="1100" dirty="0"/>
                    </a:p>
                  </a:txBody>
                  <a:tcPr marL="68580" marR="68580" marT="34292" marB="34292"/>
                </a:tc>
                <a:extLst>
                  <a:ext uri="{0D108BD9-81ED-4DB2-BD59-A6C34878D82A}">
                    <a16:rowId xmlns:a16="http://schemas.microsoft.com/office/drawing/2014/main" xmlns="" val="1499441796"/>
                  </a:ext>
                </a:extLst>
              </a:tr>
              <a:tr h="20714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100" dirty="0"/>
                        <a:t>Job Offer Required</a:t>
                      </a:r>
                    </a:p>
                  </a:txBody>
                  <a:tcPr marL="68580" marR="68580" marT="34292" marB="34292"/>
                </a:tc>
                <a:tc>
                  <a:txBody>
                    <a:bodyPr/>
                    <a:lstStyle/>
                    <a:p>
                      <a:r>
                        <a:rPr lang="en-US" sz="1100" dirty="0"/>
                        <a:t>Yes</a:t>
                      </a:r>
                    </a:p>
                  </a:txBody>
                  <a:tcPr marL="68580" marR="68580" marT="34292" marB="34292"/>
                </a:tc>
                <a:tc>
                  <a:txBody>
                    <a:bodyPr/>
                    <a:lstStyle/>
                    <a:p>
                      <a:r>
                        <a:rPr lang="en-US" sz="1100" dirty="0"/>
                        <a:t>Yes</a:t>
                      </a:r>
                    </a:p>
                  </a:txBody>
                  <a:tcPr marL="68580" marR="68580" marT="34292" marB="34292"/>
                </a:tc>
                <a:tc>
                  <a:txBody>
                    <a:bodyPr/>
                    <a:lstStyle/>
                    <a:p>
                      <a:r>
                        <a:rPr lang="en-US" sz="1100" dirty="0"/>
                        <a:t>Yes</a:t>
                      </a:r>
                    </a:p>
                  </a:txBody>
                  <a:tcPr marL="68580" marR="68580" marT="34292" marB="34292"/>
                </a:tc>
                <a:extLst>
                  <a:ext uri="{0D108BD9-81ED-4DB2-BD59-A6C34878D82A}">
                    <a16:rowId xmlns:a16="http://schemas.microsoft.com/office/drawing/2014/main" xmlns="" val="333858963"/>
                  </a:ext>
                </a:extLst>
              </a:tr>
              <a:tr h="354147">
                <a:tc>
                  <a:txBody>
                    <a:bodyPr/>
                    <a:lstStyle/>
                    <a:p>
                      <a:r>
                        <a:rPr lang="en-US" sz="1100" dirty="0"/>
                        <a:t>Do you have</a:t>
                      </a:r>
                      <a:r>
                        <a:rPr lang="en-US" sz="1100" baseline="0" dirty="0"/>
                        <a:t> to pay a specific wage?</a:t>
                      </a:r>
                      <a:endParaRPr lang="en-US" sz="1100" dirty="0"/>
                    </a:p>
                  </a:txBody>
                  <a:tcPr marL="68580" marR="68580" marT="34292" marB="34292"/>
                </a:tc>
                <a:tc>
                  <a:txBody>
                    <a:bodyPr/>
                    <a:lstStyle/>
                    <a:p>
                      <a:r>
                        <a:rPr lang="en-US" sz="1100" dirty="0"/>
                        <a:t>Yes</a:t>
                      </a:r>
                    </a:p>
                  </a:txBody>
                  <a:tcPr marL="68580" marR="68580" marT="34292" marB="34292"/>
                </a:tc>
                <a:tc>
                  <a:txBody>
                    <a:bodyPr/>
                    <a:lstStyle/>
                    <a:p>
                      <a:r>
                        <a:rPr lang="en-US" sz="1100" dirty="0"/>
                        <a:t>No</a:t>
                      </a:r>
                    </a:p>
                  </a:txBody>
                  <a:tcPr marL="68580" marR="68580" marT="34292" marB="34292"/>
                </a:tc>
                <a:tc>
                  <a:txBody>
                    <a:bodyPr/>
                    <a:lstStyle/>
                    <a:p>
                      <a:r>
                        <a:rPr lang="en-US" sz="1100" dirty="0"/>
                        <a:t>No</a:t>
                      </a:r>
                    </a:p>
                  </a:txBody>
                  <a:tcPr marL="68580" marR="68580" marT="34292" marB="34292"/>
                </a:tc>
                <a:extLst>
                  <a:ext uri="{0D108BD9-81ED-4DB2-BD59-A6C34878D82A}">
                    <a16:rowId xmlns:a16="http://schemas.microsoft.com/office/drawing/2014/main" xmlns="" val="3561008580"/>
                  </a:ext>
                </a:extLst>
              </a:tr>
              <a:tr h="501151">
                <a:tc>
                  <a:txBody>
                    <a:bodyPr/>
                    <a:lstStyle/>
                    <a:p>
                      <a:r>
                        <a:rPr lang="en-US" sz="1100" dirty="0"/>
                        <a:t>Does the</a:t>
                      </a:r>
                      <a:r>
                        <a:rPr lang="en-US" sz="1100" baseline="0" dirty="0"/>
                        <a:t> candidate have to have a </a:t>
                      </a:r>
                      <a:r>
                        <a:rPr lang="en-US" sz="1100" dirty="0"/>
                        <a:t>Bachelor’s or higher degree</a:t>
                      </a:r>
                    </a:p>
                  </a:txBody>
                  <a:tcPr marL="68580" marR="68580" marT="34292" marB="34292"/>
                </a:tc>
                <a:tc>
                  <a:txBody>
                    <a:bodyPr/>
                    <a:lstStyle/>
                    <a:p>
                      <a:r>
                        <a:rPr lang="en-US" sz="1100" dirty="0"/>
                        <a:t>Yes</a:t>
                      </a:r>
                    </a:p>
                  </a:txBody>
                  <a:tcPr marL="68580" marR="68580" marT="34292" marB="34292"/>
                </a:tc>
                <a:tc>
                  <a:txBody>
                    <a:bodyPr/>
                    <a:lstStyle/>
                    <a:p>
                      <a:r>
                        <a:rPr lang="en-US" sz="1100" dirty="0"/>
                        <a:t>No (except</a:t>
                      </a:r>
                      <a:r>
                        <a:rPr lang="en-US" sz="1100" baseline="0" dirty="0"/>
                        <a:t> for L-1 Professional)</a:t>
                      </a:r>
                      <a:endParaRPr lang="en-US" sz="1100" dirty="0"/>
                    </a:p>
                  </a:txBody>
                  <a:tcPr marL="68580" marR="68580" marT="34292" marB="34292"/>
                </a:tc>
                <a:tc>
                  <a:txBody>
                    <a:bodyPr/>
                    <a:lstStyle/>
                    <a:p>
                      <a:r>
                        <a:rPr lang="en-US" sz="1100" dirty="0"/>
                        <a:t>Each profession has its specific</a:t>
                      </a:r>
                      <a:r>
                        <a:rPr lang="en-US" sz="1100" baseline="0" dirty="0"/>
                        <a:t> requirements</a:t>
                      </a:r>
                      <a:endParaRPr lang="en-US" sz="1100" dirty="0"/>
                    </a:p>
                  </a:txBody>
                  <a:tcPr marL="68580" marR="68580" marT="34292" marB="34292"/>
                </a:tc>
                <a:extLst>
                  <a:ext uri="{0D108BD9-81ED-4DB2-BD59-A6C34878D82A}">
                    <a16:rowId xmlns:a16="http://schemas.microsoft.com/office/drawing/2014/main" xmlns="" val="1026268298"/>
                  </a:ext>
                </a:extLst>
              </a:tr>
              <a:tr h="501151">
                <a:tc>
                  <a:txBody>
                    <a:bodyPr/>
                    <a:lstStyle/>
                    <a:p>
                      <a:r>
                        <a:rPr lang="en-US" sz="1100" dirty="0"/>
                        <a:t>Does the candidate have to specialize or be</a:t>
                      </a:r>
                      <a:r>
                        <a:rPr lang="en-US" sz="1100" baseline="0" dirty="0"/>
                        <a:t> a professional</a:t>
                      </a:r>
                      <a:r>
                        <a:rPr lang="en-US" sz="1100" dirty="0"/>
                        <a:t>?</a:t>
                      </a:r>
                      <a:r>
                        <a:rPr lang="en-US" sz="1100" baseline="0" dirty="0"/>
                        <a:t> </a:t>
                      </a:r>
                      <a:endParaRPr lang="en-US" sz="1100" dirty="0"/>
                    </a:p>
                  </a:txBody>
                  <a:tcPr marL="68580" marR="68580" marT="34292" marB="34292"/>
                </a:tc>
                <a:tc>
                  <a:txBody>
                    <a:bodyPr/>
                    <a:lstStyle/>
                    <a:p>
                      <a:r>
                        <a:rPr lang="en-US" sz="1100" dirty="0"/>
                        <a:t>No but must have a BA degree</a:t>
                      </a:r>
                    </a:p>
                  </a:txBody>
                  <a:tcPr marL="68580" marR="68580" marT="34292" marB="34292"/>
                </a:tc>
                <a:tc>
                  <a:txBody>
                    <a:bodyPr/>
                    <a:lstStyle/>
                    <a:p>
                      <a:r>
                        <a:rPr lang="en-US" sz="1100" dirty="0"/>
                        <a:t>L-1A</a:t>
                      </a:r>
                      <a:r>
                        <a:rPr lang="en-US" sz="1100" baseline="0" dirty="0"/>
                        <a:t> = Managerial/Executive</a:t>
                      </a:r>
                    </a:p>
                    <a:p>
                      <a:r>
                        <a:rPr lang="en-US" sz="1100" baseline="0" dirty="0"/>
                        <a:t>L-1B = specialized knowledge</a:t>
                      </a:r>
                      <a:endParaRPr lang="en-US" sz="1100" dirty="0"/>
                    </a:p>
                  </a:txBody>
                  <a:tcPr marL="68580" marR="68580" marT="34292" marB="34292"/>
                </a:tc>
                <a:tc>
                  <a:txBody>
                    <a:bodyPr/>
                    <a:lstStyle/>
                    <a:p>
                      <a:r>
                        <a:rPr lang="en-US" sz="1100" dirty="0"/>
                        <a:t>NAFTA designated professions</a:t>
                      </a:r>
                    </a:p>
                  </a:txBody>
                  <a:tcPr marL="68580" marR="68580" marT="34292" marB="34292"/>
                </a:tc>
                <a:extLst>
                  <a:ext uri="{0D108BD9-81ED-4DB2-BD59-A6C34878D82A}">
                    <a16:rowId xmlns:a16="http://schemas.microsoft.com/office/drawing/2014/main" xmlns="" val="2683815910"/>
                  </a:ext>
                </a:extLst>
              </a:tr>
              <a:tr h="207144">
                <a:tc>
                  <a:txBody>
                    <a:bodyPr/>
                    <a:lstStyle/>
                    <a:p>
                      <a:r>
                        <a:rPr lang="en-US" sz="1100" b="1" dirty="0"/>
                        <a:t>Procedure and processing</a:t>
                      </a:r>
                    </a:p>
                  </a:txBody>
                  <a:tcPr marL="68580" marR="68580" marT="34292" marB="34292"/>
                </a:tc>
                <a:tc>
                  <a:txBody>
                    <a:bodyPr/>
                    <a:lstStyle/>
                    <a:p>
                      <a:endParaRPr lang="en-US" sz="1100" dirty="0"/>
                    </a:p>
                  </a:txBody>
                  <a:tcPr marL="68580" marR="68580" marT="34292" marB="34292"/>
                </a:tc>
                <a:tc>
                  <a:txBody>
                    <a:bodyPr/>
                    <a:lstStyle/>
                    <a:p>
                      <a:endParaRPr lang="en-US" sz="1100" dirty="0"/>
                    </a:p>
                  </a:txBody>
                  <a:tcPr marL="68580" marR="68580" marT="34292" marB="34292"/>
                </a:tc>
                <a:tc>
                  <a:txBody>
                    <a:bodyPr/>
                    <a:lstStyle/>
                    <a:p>
                      <a:endParaRPr lang="en-US" sz="1100"/>
                    </a:p>
                  </a:txBody>
                  <a:tcPr marL="68580" marR="68580" marT="34292" marB="34292"/>
                </a:tc>
                <a:extLst>
                  <a:ext uri="{0D108BD9-81ED-4DB2-BD59-A6C34878D82A}">
                    <a16:rowId xmlns:a16="http://schemas.microsoft.com/office/drawing/2014/main" xmlns="" val="2639285506"/>
                  </a:ext>
                </a:extLst>
              </a:tr>
              <a:tr h="354147">
                <a:tc>
                  <a:txBody>
                    <a:bodyPr/>
                    <a:lstStyle/>
                    <a:p>
                      <a:r>
                        <a:rPr lang="en-US" sz="1100" dirty="0"/>
                        <a:t>Is there a limit</a:t>
                      </a:r>
                      <a:r>
                        <a:rPr lang="en-US" sz="1100" baseline="0" dirty="0"/>
                        <a:t> on the number of visas issued?</a:t>
                      </a:r>
                      <a:endParaRPr lang="en-US" sz="1100" dirty="0"/>
                    </a:p>
                  </a:txBody>
                  <a:tcPr marL="68580" marR="68580" marT="34292" marB="34292"/>
                </a:tc>
                <a:tc>
                  <a:txBody>
                    <a:bodyPr/>
                    <a:lstStyle/>
                    <a:p>
                      <a:r>
                        <a:rPr lang="en-US" sz="1100" dirty="0"/>
                        <a:t>Yes</a:t>
                      </a:r>
                    </a:p>
                  </a:txBody>
                  <a:tcPr marL="68580" marR="68580" marT="34292" marB="34292"/>
                </a:tc>
                <a:tc>
                  <a:txBody>
                    <a:bodyPr/>
                    <a:lstStyle/>
                    <a:p>
                      <a:r>
                        <a:rPr lang="en-US" sz="1100" dirty="0"/>
                        <a:t>No</a:t>
                      </a:r>
                    </a:p>
                  </a:txBody>
                  <a:tcPr marL="68580" marR="68580" marT="34292" marB="34292"/>
                </a:tc>
                <a:tc>
                  <a:txBody>
                    <a:bodyPr/>
                    <a:lstStyle/>
                    <a:p>
                      <a:r>
                        <a:rPr lang="en-US" sz="1100" dirty="0"/>
                        <a:t>No</a:t>
                      </a:r>
                    </a:p>
                  </a:txBody>
                  <a:tcPr marL="68580" marR="68580" marT="34292" marB="34292"/>
                </a:tc>
                <a:extLst>
                  <a:ext uri="{0D108BD9-81ED-4DB2-BD59-A6C34878D82A}">
                    <a16:rowId xmlns:a16="http://schemas.microsoft.com/office/drawing/2014/main" xmlns="" val="1284665912"/>
                  </a:ext>
                </a:extLst>
              </a:tr>
              <a:tr h="354147">
                <a:tc>
                  <a:txBody>
                    <a:bodyPr/>
                    <a:lstStyle/>
                    <a:p>
                      <a:r>
                        <a:rPr lang="en-US" sz="1100" dirty="0"/>
                        <a:t>Length of approval</a:t>
                      </a:r>
                    </a:p>
                  </a:txBody>
                  <a:tcPr marL="68580" marR="68580" marT="34292" marB="34292"/>
                </a:tc>
                <a:tc>
                  <a:txBody>
                    <a:bodyPr/>
                    <a:lstStyle/>
                    <a:p>
                      <a:r>
                        <a:rPr lang="en-US" sz="1100" dirty="0"/>
                        <a:t>6 years (3,</a:t>
                      </a:r>
                      <a:r>
                        <a:rPr lang="en-US" sz="1100" baseline="0" dirty="0"/>
                        <a:t> 3)</a:t>
                      </a:r>
                      <a:endParaRPr lang="en-US" sz="1100" dirty="0"/>
                    </a:p>
                  </a:txBody>
                  <a:tcPr marL="68580" marR="68580" marT="34292" marB="34292"/>
                </a:tc>
                <a:tc>
                  <a:txBody>
                    <a:bodyPr/>
                    <a:lstStyle/>
                    <a:p>
                      <a:r>
                        <a:rPr lang="en-US" sz="1100" dirty="0"/>
                        <a:t>L-1A = 7 years  (2, 3, 3)</a:t>
                      </a:r>
                    </a:p>
                    <a:p>
                      <a:r>
                        <a:rPr lang="en-US" sz="1100" dirty="0"/>
                        <a:t>L-1B =</a:t>
                      </a:r>
                      <a:r>
                        <a:rPr lang="en-US" sz="1100" baseline="0" dirty="0"/>
                        <a:t> 5 years  (2, 3)</a:t>
                      </a:r>
                      <a:endParaRPr lang="en-US" sz="1100" dirty="0"/>
                    </a:p>
                  </a:txBody>
                  <a:tcPr marL="68580" marR="68580" marT="34292" marB="34292"/>
                </a:tc>
                <a:tc>
                  <a:txBody>
                    <a:bodyPr/>
                    <a:lstStyle/>
                    <a:p>
                      <a:r>
                        <a:rPr lang="en-US" sz="1100" dirty="0"/>
                        <a:t>Renewable indefinitely in 3-year increments</a:t>
                      </a:r>
                    </a:p>
                  </a:txBody>
                  <a:tcPr marL="68580" marR="68580" marT="34292" marB="34292"/>
                </a:tc>
                <a:extLst>
                  <a:ext uri="{0D108BD9-81ED-4DB2-BD59-A6C34878D82A}">
                    <a16:rowId xmlns:a16="http://schemas.microsoft.com/office/drawing/2014/main" xmlns="" val="1856276610"/>
                  </a:ext>
                </a:extLst>
              </a:tr>
              <a:tr h="501151">
                <a:tc>
                  <a:txBody>
                    <a:bodyPr/>
                    <a:lstStyle/>
                    <a:p>
                      <a:r>
                        <a:rPr lang="en-US" sz="1100" dirty="0"/>
                        <a:t>Can the spouse get</a:t>
                      </a:r>
                      <a:r>
                        <a:rPr lang="en-US" sz="1100" baseline="0" dirty="0"/>
                        <a:t> work authorization?</a:t>
                      </a:r>
                      <a:endParaRPr lang="en-US" sz="1100" dirty="0"/>
                    </a:p>
                  </a:txBody>
                  <a:tcPr marL="68580" marR="68580" marT="34292" marB="34292"/>
                </a:tc>
                <a:tc>
                  <a:txBody>
                    <a:bodyPr/>
                    <a:lstStyle/>
                    <a:p>
                      <a:r>
                        <a:rPr lang="en-US" sz="1100" dirty="0"/>
                        <a:t>No (except when</a:t>
                      </a:r>
                      <a:r>
                        <a:rPr lang="en-US" sz="1100" baseline="0" dirty="0"/>
                        <a:t> green card is in process)</a:t>
                      </a:r>
                      <a:endParaRPr lang="en-US" sz="1100" dirty="0"/>
                    </a:p>
                  </a:txBody>
                  <a:tcPr marL="68580" marR="68580" marT="34292" marB="34292"/>
                </a:tc>
                <a:tc>
                  <a:txBody>
                    <a:bodyPr/>
                    <a:lstStyle/>
                    <a:p>
                      <a:r>
                        <a:rPr lang="en-US" sz="1100" dirty="0"/>
                        <a:t>Yes – must apply for EAD</a:t>
                      </a:r>
                    </a:p>
                  </a:txBody>
                  <a:tcPr marL="68580" marR="68580" marT="34292" marB="34292"/>
                </a:tc>
                <a:tc>
                  <a:txBody>
                    <a:bodyPr/>
                    <a:lstStyle/>
                    <a:p>
                      <a:r>
                        <a:rPr lang="en-US" sz="1100" dirty="0"/>
                        <a:t>No</a:t>
                      </a:r>
                    </a:p>
                  </a:txBody>
                  <a:tcPr marL="68580" marR="68580" marT="34292" marB="34292"/>
                </a:tc>
                <a:extLst>
                  <a:ext uri="{0D108BD9-81ED-4DB2-BD59-A6C34878D82A}">
                    <a16:rowId xmlns:a16="http://schemas.microsoft.com/office/drawing/2014/main" xmlns="" val="1356492215"/>
                  </a:ext>
                </a:extLst>
              </a:tr>
              <a:tr h="354147">
                <a:tc>
                  <a:txBody>
                    <a:bodyPr/>
                    <a:lstStyle/>
                    <a:p>
                      <a:r>
                        <a:rPr lang="en-US" sz="1100" dirty="0"/>
                        <a:t>Is the visa a</a:t>
                      </a:r>
                      <a:r>
                        <a:rPr lang="en-US" sz="1100" baseline="0" dirty="0"/>
                        <a:t> dual intent visa?</a:t>
                      </a:r>
                      <a:endParaRPr lang="en-US" sz="1100" dirty="0"/>
                    </a:p>
                  </a:txBody>
                  <a:tcPr marL="68580" marR="68580" marT="34292" marB="34292"/>
                </a:tc>
                <a:tc>
                  <a:txBody>
                    <a:bodyPr/>
                    <a:lstStyle/>
                    <a:p>
                      <a:r>
                        <a:rPr lang="en-US" sz="1100" dirty="0"/>
                        <a:t>Yes</a:t>
                      </a:r>
                    </a:p>
                  </a:txBody>
                  <a:tcPr marL="68580" marR="68580" marT="34292" marB="34292"/>
                </a:tc>
                <a:tc>
                  <a:txBody>
                    <a:bodyPr/>
                    <a:lstStyle/>
                    <a:p>
                      <a:r>
                        <a:rPr lang="en-US" sz="1100" dirty="0"/>
                        <a:t>Yes</a:t>
                      </a:r>
                    </a:p>
                  </a:txBody>
                  <a:tcPr marL="68580" marR="68580" marT="34292" marB="34292"/>
                </a:tc>
                <a:tc>
                  <a:txBody>
                    <a:bodyPr/>
                    <a:lstStyle/>
                    <a:p>
                      <a:r>
                        <a:rPr lang="en-US" sz="1100" dirty="0"/>
                        <a:t>No</a:t>
                      </a:r>
                    </a:p>
                  </a:txBody>
                  <a:tcPr marL="68580" marR="68580" marT="34292" marB="34292"/>
                </a:tc>
                <a:extLst>
                  <a:ext uri="{0D108BD9-81ED-4DB2-BD59-A6C34878D82A}">
                    <a16:rowId xmlns:a16="http://schemas.microsoft.com/office/drawing/2014/main" xmlns="" val="931767457"/>
                  </a:ext>
                </a:extLst>
              </a:tr>
            </a:tbl>
          </a:graphicData>
        </a:graphic>
      </p:graphicFrame>
    </p:spTree>
    <p:extLst>
      <p:ext uri="{BB962C8B-B14F-4D97-AF65-F5344CB8AC3E}">
        <p14:creationId xmlns:p14="http://schemas.microsoft.com/office/powerpoint/2010/main" val="263933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spcBef>
                <a:spcPts val="0"/>
              </a:spcBef>
              <a:tabLst>
                <a:tab pos="1139825" algn="l"/>
              </a:tabLst>
            </a:pPr>
            <a:r>
              <a:rPr lang="en-US" sz="2800" dirty="0"/>
              <a:t>F-1</a:t>
            </a:r>
          </a:p>
          <a:p>
            <a:pPr lvl="1">
              <a:spcBef>
                <a:spcPts val="0"/>
              </a:spcBef>
              <a:tabLst>
                <a:tab pos="1139825" algn="l"/>
              </a:tabLst>
            </a:pPr>
            <a:r>
              <a:rPr lang="en-US" sz="2400" dirty="0"/>
              <a:t>Student visa</a:t>
            </a:r>
          </a:p>
          <a:p>
            <a:pPr lvl="1">
              <a:spcBef>
                <a:spcPts val="0"/>
              </a:spcBef>
              <a:tabLst>
                <a:tab pos="1139825" algn="l"/>
              </a:tabLst>
            </a:pPr>
            <a:r>
              <a:rPr lang="en-US" sz="2400" dirty="0"/>
              <a:t>OPT</a:t>
            </a:r>
          </a:p>
          <a:p>
            <a:pPr lvl="1">
              <a:spcBef>
                <a:spcPts val="0"/>
              </a:spcBef>
              <a:tabLst>
                <a:tab pos="1139825" algn="l"/>
              </a:tabLst>
            </a:pPr>
            <a:r>
              <a:rPr lang="en-US" sz="2400" dirty="0"/>
              <a:t>Stem Extension</a:t>
            </a:r>
          </a:p>
          <a:p>
            <a:pPr>
              <a:spcBef>
                <a:spcPts val="600"/>
              </a:spcBef>
            </a:pPr>
            <a:r>
              <a:rPr lang="en-US" sz="2800" dirty="0"/>
              <a:t>J-1</a:t>
            </a:r>
          </a:p>
          <a:p>
            <a:pPr lvl="1">
              <a:spcBef>
                <a:spcPts val="0"/>
              </a:spcBef>
              <a:spcAft>
                <a:spcPts val="0"/>
              </a:spcAft>
            </a:pPr>
            <a:r>
              <a:rPr lang="en-US" sz="2800" dirty="0" smtClean="0"/>
              <a:t>Training </a:t>
            </a:r>
            <a:r>
              <a:rPr lang="en-US" sz="2800" dirty="0"/>
              <a:t>programs are designed to allow foreign professionals to come to the United States to gain exposure to U.S. culture and to receive training in U.S. business practices in their chosen occupational </a:t>
            </a:r>
            <a:r>
              <a:rPr lang="en-US" sz="2800" dirty="0" smtClean="0"/>
              <a:t>field</a:t>
            </a:r>
          </a:p>
          <a:p>
            <a:pPr lvl="2">
              <a:spcBef>
                <a:spcPts val="0"/>
              </a:spcBef>
            </a:pPr>
            <a:r>
              <a:rPr lang="en-US" sz="2400" dirty="0" smtClean="0"/>
              <a:t>Degree and/or Work experience</a:t>
            </a:r>
            <a:endParaRPr lang="en-US" sz="2400" dirty="0"/>
          </a:p>
          <a:p>
            <a:pPr lvl="1">
              <a:spcBef>
                <a:spcPts val="0"/>
              </a:spcBef>
              <a:spcAft>
                <a:spcPts val="0"/>
              </a:spcAft>
            </a:pPr>
            <a:r>
              <a:rPr lang="en-US" sz="2600" dirty="0"/>
              <a:t>2 year home residency requirement</a:t>
            </a:r>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F-1 &amp; J-1</a:t>
            </a:r>
          </a:p>
        </p:txBody>
      </p:sp>
      <p:sp>
        <p:nvSpPr>
          <p:cNvPr id="4" name="Footer Placeholder 3"/>
          <p:cNvSpPr>
            <a:spLocks noGrp="1"/>
          </p:cNvSpPr>
          <p:nvPr>
            <p:ph type="ftr" sz="quarter" idx="11"/>
          </p:nvPr>
        </p:nvSpPr>
        <p:spPr>
          <a:xfrm>
            <a:off x="2971800" y="6197565"/>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42440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spcBef>
                <a:spcPts val="0"/>
              </a:spcBef>
              <a:tabLst>
                <a:tab pos="1139825" algn="l"/>
              </a:tabLst>
            </a:pPr>
            <a:r>
              <a:rPr lang="en-US" sz="2800" dirty="0"/>
              <a:t>3 Step Process (PERM, I-140, I-485)</a:t>
            </a:r>
          </a:p>
          <a:p>
            <a:pPr>
              <a:spcBef>
                <a:spcPts val="0"/>
              </a:spcBef>
              <a:tabLst>
                <a:tab pos="1139825" algn="l"/>
              </a:tabLst>
            </a:pPr>
            <a:r>
              <a:rPr lang="en-US" sz="2800" dirty="0"/>
              <a:t>PERM</a:t>
            </a:r>
          </a:p>
          <a:p>
            <a:pPr lvl="1">
              <a:spcBef>
                <a:spcPts val="0"/>
              </a:spcBef>
              <a:tabLst>
                <a:tab pos="1139825" algn="l"/>
              </a:tabLst>
            </a:pPr>
            <a:r>
              <a:rPr lang="en-US" sz="2400" dirty="0"/>
              <a:t>Prevailing wage</a:t>
            </a:r>
          </a:p>
          <a:p>
            <a:pPr lvl="1">
              <a:spcBef>
                <a:spcPts val="0"/>
              </a:spcBef>
              <a:tabLst>
                <a:tab pos="1139825" algn="l"/>
              </a:tabLst>
            </a:pPr>
            <a:r>
              <a:rPr lang="en-US" sz="2400" dirty="0"/>
              <a:t>Job description</a:t>
            </a:r>
          </a:p>
          <a:p>
            <a:pPr lvl="1">
              <a:spcBef>
                <a:spcPts val="0"/>
              </a:spcBef>
              <a:tabLst>
                <a:tab pos="1139825" algn="l"/>
              </a:tabLst>
            </a:pPr>
            <a:r>
              <a:rPr lang="en-US" sz="2400" dirty="0"/>
              <a:t>Recruitment process</a:t>
            </a:r>
          </a:p>
          <a:p>
            <a:pPr lvl="1">
              <a:spcBef>
                <a:spcPts val="0"/>
              </a:spcBef>
              <a:tabLst>
                <a:tab pos="1139825" algn="l"/>
              </a:tabLst>
            </a:pPr>
            <a:r>
              <a:rPr lang="en-US" sz="2400" dirty="0"/>
              <a:t>Audit triggers (foreign language; requirements outside the those normally required for the occupation, </a:t>
            </a:r>
            <a:r>
              <a:rPr lang="en-US" sz="2400" dirty="0" err="1"/>
              <a:t>etc</a:t>
            </a:r>
            <a:r>
              <a:rPr lang="en-US" sz="2400" dirty="0"/>
              <a:t>)</a:t>
            </a:r>
          </a:p>
          <a:p>
            <a:pPr lvl="1">
              <a:spcBef>
                <a:spcPts val="0"/>
              </a:spcBef>
              <a:tabLst>
                <a:tab pos="1139825" algn="l"/>
              </a:tabLst>
            </a:pPr>
            <a:r>
              <a:rPr lang="en-US" sz="2400" dirty="0"/>
              <a:t>Department of labor</a:t>
            </a:r>
          </a:p>
          <a:p>
            <a:pPr lvl="1">
              <a:spcBef>
                <a:spcPts val="0"/>
              </a:spcBef>
              <a:tabLst>
                <a:tab pos="1139825" algn="l"/>
              </a:tabLst>
            </a:pPr>
            <a:r>
              <a:rPr lang="en-US" sz="2400" dirty="0"/>
              <a:t>Timing</a:t>
            </a:r>
          </a:p>
          <a:p>
            <a:pPr>
              <a:spcBef>
                <a:spcPts val="600"/>
              </a:spcBef>
            </a:pPr>
            <a:r>
              <a:rPr lang="en-US" sz="2800" dirty="0"/>
              <a:t>I-140</a:t>
            </a:r>
          </a:p>
          <a:p>
            <a:pPr>
              <a:spcBef>
                <a:spcPts val="600"/>
              </a:spcBef>
            </a:pPr>
            <a:r>
              <a:rPr lang="en-US" sz="2800" dirty="0"/>
              <a:t>I-485</a:t>
            </a:r>
          </a:p>
          <a:p>
            <a:pPr lvl="1">
              <a:spcBef>
                <a:spcPts val="600"/>
              </a:spcBef>
            </a:pPr>
            <a:r>
              <a:rPr lang="en-US" sz="2200" dirty="0"/>
              <a:t>Timing – “current” v. not</a:t>
            </a:r>
          </a:p>
          <a:p>
            <a:pPr lvl="1">
              <a:spcBef>
                <a:spcPts val="600"/>
              </a:spcBef>
            </a:pPr>
            <a:r>
              <a:rPr lang="en-US" sz="2200" dirty="0"/>
              <a:t>Ability for employee to “port”</a:t>
            </a:r>
          </a:p>
          <a:p>
            <a:pPr>
              <a:spcBef>
                <a:spcPts val="600"/>
              </a:spcBef>
              <a:spcAft>
                <a:spcPts val="600"/>
              </a:spcAft>
            </a:pPr>
            <a:endParaRPr lang="en-US" dirty="0"/>
          </a:p>
        </p:txBody>
      </p:sp>
      <p:sp>
        <p:nvSpPr>
          <p:cNvPr id="2" name="Title 1"/>
          <p:cNvSpPr>
            <a:spLocks noGrp="1"/>
          </p:cNvSpPr>
          <p:nvPr>
            <p:ph type="title"/>
          </p:nvPr>
        </p:nvSpPr>
        <p:spPr/>
        <p:txBody>
          <a:bodyPr>
            <a:normAutofit/>
          </a:bodyPr>
          <a:lstStyle/>
          <a:p>
            <a:r>
              <a:rPr lang="en-US" dirty="0"/>
              <a:t>EB-2 &amp; EB-3</a:t>
            </a:r>
          </a:p>
        </p:txBody>
      </p:sp>
      <p:sp>
        <p:nvSpPr>
          <p:cNvPr id="4" name="Footer Placeholder 3"/>
          <p:cNvSpPr>
            <a:spLocks noGrp="1"/>
          </p:cNvSpPr>
          <p:nvPr>
            <p:ph type="ftr" sz="quarter" idx="11"/>
          </p:nvPr>
        </p:nvSpPr>
        <p:spPr>
          <a:xfrm>
            <a:off x="2908545" y="6160989"/>
            <a:ext cx="3352800" cy="274320"/>
          </a:xfrm>
        </p:spPr>
        <p:txBody>
          <a:bodyPr/>
          <a:lstStyle/>
          <a:p>
            <a:r>
              <a:rPr lang="en-US" dirty="0"/>
              <a:t>Scott Legal, P.C., </a:t>
            </a:r>
            <a:r>
              <a:rPr lang="en-US" dirty="0">
                <a:hlinkClick r:id="rId2"/>
              </a:rPr>
              <a:t>info@legalservicesincorporated.com</a:t>
            </a:r>
            <a:r>
              <a:rPr lang="en-US" dirty="0"/>
              <a:t>, </a:t>
            </a:r>
          </a:p>
          <a:p>
            <a:r>
              <a:rPr lang="en-US" dirty="0"/>
              <a:t>212-223-2964</a:t>
            </a:r>
            <a:endParaRPr lang="en-US" dirty="0"/>
          </a:p>
        </p:txBody>
      </p:sp>
    </p:spTree>
    <p:extLst>
      <p:ext uri="{BB962C8B-B14F-4D97-AF65-F5344CB8AC3E}">
        <p14:creationId xmlns:p14="http://schemas.microsoft.com/office/powerpoint/2010/main" val="4230516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6065</TotalTime>
  <Words>1156</Words>
  <Application>Microsoft Office PowerPoint</Application>
  <PresentationFormat>On-screen Show (4:3)</PresentationFormat>
  <Paragraphs>186</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Franklin Gothic Medium</vt:lpstr>
      <vt:lpstr>Wingdings</vt:lpstr>
      <vt:lpstr>Wingdings 2</vt:lpstr>
      <vt:lpstr>Grid</vt:lpstr>
      <vt:lpstr>Immigration options for foreign nationals &amp; Considerations for Employers</vt:lpstr>
      <vt:lpstr>Immigrant vs. non immigrant visas</vt:lpstr>
      <vt:lpstr>Types of non immigrant visas</vt:lpstr>
      <vt:lpstr>H-1B Visa</vt:lpstr>
      <vt:lpstr>Other Non-immigrant visas</vt:lpstr>
      <vt:lpstr>Other Non-immigrant visas</vt:lpstr>
      <vt:lpstr>Employment Non-Immigrant Visa Comparison</vt:lpstr>
      <vt:lpstr>F-1 &amp; J-1</vt:lpstr>
      <vt:lpstr>EB-2 &amp; EB-3</vt:lpstr>
      <vt:lpstr>Recruitment considerations</vt:lpstr>
      <vt:lpstr>Recruitment considerations - Our Wording when we are recruiting</vt:lpstr>
      <vt:lpstr>Other Recruitment considerations</vt:lpstr>
      <vt:lpstr>Possible changes</vt:lpstr>
      <vt:lpstr>Disclaimer</vt:lpstr>
      <vt:lpstr>Kelly Legrand weiner, Esq.</vt:lpstr>
      <vt:lpstr>Ian E. Scott, Esq., M.B.A., C.P.A.</vt:lpstr>
      <vt:lpstr>Questions and Answers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Donald &amp; Ivana</dc:title>
  <dc:creator>Ian</dc:creator>
  <cp:lastModifiedBy>Ian E. Scott</cp:lastModifiedBy>
  <cp:revision>58</cp:revision>
  <cp:lastPrinted>2015-03-14T16:55:11Z</cp:lastPrinted>
  <dcterms:created xsi:type="dcterms:W3CDTF">2015-02-24T14:58:56Z</dcterms:created>
  <dcterms:modified xsi:type="dcterms:W3CDTF">2017-03-21T01:17:50Z</dcterms:modified>
</cp:coreProperties>
</file>